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98" r:id="rId6"/>
    <p:sldMasterId id="2147483729" r:id="rId7"/>
  </p:sldMasterIdLst>
  <p:notesMasterIdLst>
    <p:notesMasterId r:id="rId21"/>
  </p:notesMasterIdLst>
  <p:sldIdLst>
    <p:sldId id="259" r:id="rId8"/>
    <p:sldId id="264" r:id="rId9"/>
    <p:sldId id="2079" r:id="rId10"/>
    <p:sldId id="257" r:id="rId11"/>
    <p:sldId id="260" r:id="rId12"/>
    <p:sldId id="2076137290" r:id="rId13"/>
    <p:sldId id="2076137291" r:id="rId14"/>
    <p:sldId id="2081" r:id="rId15"/>
    <p:sldId id="271" r:id="rId16"/>
    <p:sldId id="2080" r:id="rId17"/>
    <p:sldId id="269" r:id="rId18"/>
    <p:sldId id="288" r:id="rId19"/>
    <p:sldId id="2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DA360A5-87DB-46BA-B933-A8CB9A6E4580}">
          <p14:sldIdLst>
            <p14:sldId id="259"/>
            <p14:sldId id="264"/>
            <p14:sldId id="2079"/>
          </p14:sldIdLst>
        </p14:section>
        <p14:section name="Azure SQL Edge" id="{91D27049-FD3E-4824-8D85-29822A0232E0}">
          <p14:sldIdLst>
            <p14:sldId id="257"/>
            <p14:sldId id="260"/>
          </p14:sldIdLst>
        </p14:section>
        <p14:section name="Reference Architecture" id="{345B9C58-AF7D-4B66-BC0D-F7517BA0CABF}">
          <p14:sldIdLst>
            <p14:sldId id="2076137290"/>
            <p14:sldId id="2076137291"/>
          </p14:sldIdLst>
        </p14:section>
        <p14:section name="Customer Stories" id="{3542941F-C7DB-46CE-AFAF-B367532A948C}">
          <p14:sldIdLst>
            <p14:sldId id="2081"/>
            <p14:sldId id="271"/>
            <p14:sldId id="2080"/>
            <p14:sldId id="269"/>
          </p14:sldIdLst>
        </p14:section>
        <p14:section name="Demo" id="{FE6E7FC8-DEC9-4CDD-AC31-6DAF4243A4C6}">
          <p14:sldIdLst>
            <p14:sldId id="288"/>
          </p14:sldIdLst>
        </p14:section>
        <p14:section name="Summary" id="{4C08D71A-7353-4979-A910-13AECA2CD8F5}">
          <p14:sldIdLst>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63625" autoAdjust="0"/>
  </p:normalViewPr>
  <p:slideViewPr>
    <p:cSldViewPr snapToGrid="0">
      <p:cViewPr varScale="1">
        <p:scale>
          <a:sx n="70" d="100"/>
          <a:sy n="70" d="100"/>
        </p:scale>
        <p:origin x="1869"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82BEEE-D5A2-4615-BB4A-97C45A8B334C}" type="doc">
      <dgm:prSet loTypeId="urn:microsoft.com/office/officeart/2008/layout/AlternatingPictureBlocks" loCatId="list" qsTypeId="urn:microsoft.com/office/officeart/2005/8/quickstyle/simple1" qsCatId="simple" csTypeId="urn:microsoft.com/office/officeart/2005/8/colors/accent0_1" csCatId="mainScheme" phldr="1"/>
      <dgm:spPr/>
      <dgm:t>
        <a:bodyPr/>
        <a:lstStyle/>
        <a:p>
          <a:endParaRPr lang="en-US"/>
        </a:p>
      </dgm:t>
    </dgm:pt>
    <dgm:pt modelId="{59F3CBFC-2206-49A1-A061-96C70946B717}">
      <dgm:prSet phldrT="[Text]" phldr="0" custT="1"/>
      <dgm:spPr/>
      <dgm:t>
        <a:bodyPr/>
        <a:lstStyle/>
        <a:p>
          <a:pPr algn="ctr">
            <a:buNone/>
          </a:pPr>
          <a:r>
            <a:rPr lang="en-US" sz="2000" b="0" u="sng"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Network</a:t>
          </a:r>
          <a:r>
            <a:rPr lang="en-US" sz="2000" b="0" u="sng" kern="1200" cap="all" spc="0" baseline="0" dirty="0">
              <a:ln w="0"/>
              <a:solidFill>
                <a:schemeClr val="tx1"/>
              </a:solidFill>
              <a:effectLst>
                <a:outerShdw blurRad="38100" dist="19050" dir="2700000" algn="tl" rotWithShape="0">
                  <a:schemeClr val="dk1">
                    <a:alpha val="40000"/>
                  </a:schemeClr>
                </a:outerShdw>
              </a:effectLst>
            </a:rPr>
            <a:t> and Infrastructure</a:t>
          </a:r>
        </a:p>
      </dgm:t>
    </dgm:pt>
    <dgm:pt modelId="{CF4BE672-ADD8-4048-A487-C52836FD5C6E}" type="parTrans" cxnId="{2CCB7D66-5EE1-4115-816B-F0ADB51CC2DB}">
      <dgm:prSet/>
      <dgm:spPr/>
      <dgm:t>
        <a:bodyPr/>
        <a:lstStyle/>
        <a:p>
          <a:endParaRPr lang="en-US"/>
        </a:p>
      </dgm:t>
    </dgm:pt>
    <dgm:pt modelId="{212A5734-9A8B-4FFC-956A-8EAD52DC6A7B}" type="sibTrans" cxnId="{2CCB7D66-5EE1-4115-816B-F0ADB51CC2DB}">
      <dgm:prSet/>
      <dgm:spPr/>
      <dgm:t>
        <a:bodyPr/>
        <a:lstStyle/>
        <a:p>
          <a:endParaRPr lang="en-US"/>
        </a:p>
      </dgm:t>
    </dgm:pt>
    <dgm:pt modelId="{920044A5-63EA-4D34-B826-2B08314E7AA6}">
      <dgm:prSet phldrT="[Text]" phldr="0" custT="1"/>
      <dgm:spPr>
        <a:noFill/>
        <a:ln>
          <a:noFill/>
        </a:ln>
        <a:effectLst/>
      </dgm:spPr>
      <dgm:t>
        <a:bodyPr spcFirstLastPara="0" vert="horz" wrap="square" lIns="0" tIns="0" rIns="534649" bIns="0" numCol="1" spcCol="1270" anchor="t" anchorCtr="0"/>
        <a:lstStyle/>
        <a:p>
          <a:pPr marL="228600" lvl="1" indent="-228600" algn="l" defTabSz="8890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Bandwidth</a:t>
          </a:r>
        </a:p>
      </dgm:t>
    </dgm:pt>
    <dgm:pt modelId="{AC39884B-744B-4528-889C-F84A3C12CF99}" type="parTrans" cxnId="{EA05966C-D37D-4068-9A83-DDB2F0973B5A}">
      <dgm:prSet/>
      <dgm:spPr/>
      <dgm:t>
        <a:bodyPr/>
        <a:lstStyle/>
        <a:p>
          <a:endParaRPr lang="en-US"/>
        </a:p>
      </dgm:t>
    </dgm:pt>
    <dgm:pt modelId="{AB059AC0-7B1E-4FD0-9349-4DA7B1593E60}" type="sibTrans" cxnId="{EA05966C-D37D-4068-9A83-DDB2F0973B5A}">
      <dgm:prSet/>
      <dgm:spPr/>
      <dgm:t>
        <a:bodyPr/>
        <a:lstStyle/>
        <a:p>
          <a:endParaRPr lang="en-US"/>
        </a:p>
      </dgm:t>
    </dgm:pt>
    <dgm:pt modelId="{FB81BE22-0820-4BEF-A6CA-FCFFF70DAAC8}">
      <dgm:prSet phldrT="[Text]" phldr="0" custT="1"/>
      <dgm:spPr>
        <a:noFill/>
        <a:ln>
          <a:noFill/>
        </a:ln>
        <a:effectLst/>
      </dgm:spPr>
      <dgm:t>
        <a:bodyPr spcFirstLastPara="0" vert="horz" wrap="square" lIns="0" tIns="0" rIns="534649" bIns="0" numCol="1" spcCol="1270" anchor="t" anchorCtr="0"/>
        <a:lstStyle/>
        <a:p>
          <a:pPr marL="228600" lvl="1" indent="-228600" algn="l" defTabSz="8890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Latency</a:t>
          </a:r>
        </a:p>
      </dgm:t>
    </dgm:pt>
    <dgm:pt modelId="{5F174159-503C-4D97-AF2A-86729198C70B}" type="parTrans" cxnId="{3EAFE16B-862E-4E98-B5A2-1CE997C7282F}">
      <dgm:prSet/>
      <dgm:spPr/>
      <dgm:t>
        <a:bodyPr/>
        <a:lstStyle/>
        <a:p>
          <a:endParaRPr lang="en-US"/>
        </a:p>
      </dgm:t>
    </dgm:pt>
    <dgm:pt modelId="{4FDC0148-2771-4383-A3CC-ED1B0FBF02F3}" type="sibTrans" cxnId="{3EAFE16B-862E-4E98-B5A2-1CE997C7282F}">
      <dgm:prSet/>
      <dgm:spPr/>
      <dgm:t>
        <a:bodyPr/>
        <a:lstStyle/>
        <a:p>
          <a:endParaRPr lang="en-US"/>
        </a:p>
      </dgm:t>
    </dgm:pt>
    <dgm:pt modelId="{B4667CFB-467C-4B17-970D-C0DF4718F45F}">
      <dgm:prSet phldrT="[Text]" phldr="0" custT="1"/>
      <dgm:spPr>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t>
        <a:bodyPr spcFirstLastPara="0" vert="horz" wrap="square" lIns="76200" tIns="76200" rIns="76200" bIns="76200" numCol="1" spcCol="1270" anchor="t" anchorCtr="0"/>
        <a:lstStyle/>
        <a:p>
          <a:pPr algn="ctr"/>
          <a:r>
            <a:rPr lang="en-US" sz="2000" b="0" u="sng"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Data</a:t>
          </a:r>
        </a:p>
      </dgm:t>
    </dgm:pt>
    <dgm:pt modelId="{171905A4-646C-4E3F-9591-F2D5EBDBDCCE}" type="parTrans" cxnId="{F4568146-1BC9-4377-A2F6-40E1C9D301FF}">
      <dgm:prSet/>
      <dgm:spPr/>
      <dgm:t>
        <a:bodyPr/>
        <a:lstStyle/>
        <a:p>
          <a:endParaRPr lang="en-US"/>
        </a:p>
      </dgm:t>
    </dgm:pt>
    <dgm:pt modelId="{3A301DE4-3986-482F-82EC-D70E3AA68113}" type="sibTrans" cxnId="{F4568146-1BC9-4377-A2F6-40E1C9D301FF}">
      <dgm:prSet/>
      <dgm:spPr/>
      <dgm:t>
        <a:bodyPr/>
        <a:lstStyle/>
        <a:p>
          <a:endParaRPr lang="en-US"/>
        </a:p>
      </dgm:t>
    </dgm:pt>
    <dgm:pt modelId="{1FBFFF5A-B339-4C98-9386-F356969D10F9}">
      <dgm:prSet phldrT="[Text]" phldr="0" custT="1"/>
      <dgm:spPr>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t>
        <a:bodyPr spcFirstLastPara="0" vert="horz" wrap="square" lIns="76200" tIns="76200" rIns="76200" bIns="76200" numCol="1" spcCol="1270" anchor="t" anchorCtr="0"/>
        <a:lstStyle/>
        <a:p>
          <a:pPr algn="l"/>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Volume</a:t>
          </a:r>
        </a:p>
      </dgm:t>
    </dgm:pt>
    <dgm:pt modelId="{FB0DC115-215F-49A0-96C7-BD5ACD414B4E}" type="parTrans" cxnId="{07204A06-C175-492A-B5AC-F6606EC38E87}">
      <dgm:prSet/>
      <dgm:spPr/>
      <dgm:t>
        <a:bodyPr/>
        <a:lstStyle/>
        <a:p>
          <a:endParaRPr lang="en-US"/>
        </a:p>
      </dgm:t>
    </dgm:pt>
    <dgm:pt modelId="{FD06FCD5-D005-4E7D-9243-F552A96E3D17}" type="sibTrans" cxnId="{07204A06-C175-492A-B5AC-F6606EC38E87}">
      <dgm:prSet/>
      <dgm:spPr/>
      <dgm:t>
        <a:bodyPr/>
        <a:lstStyle/>
        <a:p>
          <a:endParaRPr lang="en-US"/>
        </a:p>
      </dgm:t>
    </dgm:pt>
    <dgm:pt modelId="{EA7E5CEC-0E6B-4841-8FF6-AC4F1D51C3EA}">
      <dgm:prSet phldrT="[Text]" phldr="0" custT="1"/>
      <dgm:spPr>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t>
        <a:bodyPr spcFirstLastPara="0" vert="horz" wrap="square" lIns="76200" tIns="76200" rIns="76200" bIns="76200" numCol="1" spcCol="1270" anchor="t" anchorCtr="0"/>
        <a:lstStyle/>
        <a:p>
          <a:pPr algn="l"/>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Security</a:t>
          </a:r>
        </a:p>
      </dgm:t>
    </dgm:pt>
    <dgm:pt modelId="{A404AB63-59EF-451F-B0AB-6E3695F079D1}" type="parTrans" cxnId="{7A3FF5F9-90A5-4B72-B9D2-BD15AEB33EEE}">
      <dgm:prSet/>
      <dgm:spPr/>
      <dgm:t>
        <a:bodyPr/>
        <a:lstStyle/>
        <a:p>
          <a:endParaRPr lang="en-US"/>
        </a:p>
      </dgm:t>
    </dgm:pt>
    <dgm:pt modelId="{461381A1-59D4-496F-B6FB-0F79474AA5D1}" type="sibTrans" cxnId="{7A3FF5F9-90A5-4B72-B9D2-BD15AEB33EEE}">
      <dgm:prSet/>
      <dgm:spPr/>
      <dgm:t>
        <a:bodyPr/>
        <a:lstStyle/>
        <a:p>
          <a:endParaRPr lang="en-US"/>
        </a:p>
      </dgm:t>
    </dgm:pt>
    <dgm:pt modelId="{CF16CBBC-55DB-47DF-8CDC-EC48B115CB04}">
      <dgm:prSet phldrT="[Text]" phldr="0" custT="1"/>
      <dgm:spPr>
        <a:noFill/>
        <a:ln>
          <a:noFill/>
        </a:ln>
        <a:effectLst/>
      </dgm:spPr>
      <dgm:t>
        <a:bodyPr spcFirstLastPara="0" vert="horz" wrap="square" lIns="0" tIns="0" rIns="534649" bIns="0" numCol="1" spcCol="1270" anchor="t" anchorCtr="0"/>
        <a:lstStyle/>
        <a:p>
          <a:pPr marL="228600" lvl="1" indent="-228600" algn="l" defTabSz="8890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Cost</a:t>
          </a:r>
        </a:p>
      </dgm:t>
    </dgm:pt>
    <dgm:pt modelId="{4482CD12-10A4-42D8-A56C-D566A8FD463C}" type="parTrans" cxnId="{B1AE7DC8-CF6B-4930-B506-1220C4EC1FBE}">
      <dgm:prSet/>
      <dgm:spPr/>
      <dgm:t>
        <a:bodyPr/>
        <a:lstStyle/>
        <a:p>
          <a:endParaRPr lang="en-US"/>
        </a:p>
      </dgm:t>
    </dgm:pt>
    <dgm:pt modelId="{4FCF7B35-8FF3-4A57-9A4D-A5E01BB5D825}" type="sibTrans" cxnId="{B1AE7DC8-CF6B-4930-B506-1220C4EC1FBE}">
      <dgm:prSet/>
      <dgm:spPr/>
      <dgm:t>
        <a:bodyPr/>
        <a:lstStyle/>
        <a:p>
          <a:endParaRPr lang="en-US"/>
        </a:p>
      </dgm:t>
    </dgm:pt>
    <dgm:pt modelId="{D30AA51A-803B-44A7-BE15-F93392193BB8}">
      <dgm:prSet phldrT="[Text]" phldr="0" custT="1"/>
      <dgm:spPr>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t>
        <a:bodyPr spcFirstLastPara="0" vert="horz" wrap="square" lIns="76200" tIns="76200" rIns="76200" bIns="76200" numCol="1" spcCol="1270" anchor="t" anchorCtr="0"/>
        <a:lstStyle/>
        <a:p>
          <a:pPr algn="l"/>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Real – time Needs</a:t>
          </a:r>
        </a:p>
      </dgm:t>
    </dgm:pt>
    <dgm:pt modelId="{4282D61D-38A7-44EE-A0FC-7F090071AB94}" type="parTrans" cxnId="{997D363F-44AC-4169-B57E-00E80982F08E}">
      <dgm:prSet/>
      <dgm:spPr/>
      <dgm:t>
        <a:bodyPr/>
        <a:lstStyle/>
        <a:p>
          <a:endParaRPr lang="en-US"/>
        </a:p>
      </dgm:t>
    </dgm:pt>
    <dgm:pt modelId="{20FAB132-58EE-4BAF-BF40-666B44E82A9D}" type="sibTrans" cxnId="{997D363F-44AC-4169-B57E-00E80982F08E}">
      <dgm:prSet/>
      <dgm:spPr/>
      <dgm:t>
        <a:bodyPr/>
        <a:lstStyle/>
        <a:p>
          <a:endParaRPr lang="en-US"/>
        </a:p>
      </dgm:t>
    </dgm:pt>
    <dgm:pt modelId="{D23A2498-38BC-47A5-8A08-EAF713E04D90}">
      <dgm:prSet phldrT="[Text]" phldr="0" custT="1"/>
      <dgm:spPr>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t>
        <a:bodyPr spcFirstLastPara="0" vert="horz" wrap="square" lIns="76200" tIns="76200" rIns="76200" bIns="76200" numCol="1" spcCol="1270" anchor="t" anchorCtr="0"/>
        <a:lstStyle/>
        <a:p>
          <a:pPr algn="l"/>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Scale &amp; Performance</a:t>
          </a:r>
        </a:p>
      </dgm:t>
    </dgm:pt>
    <dgm:pt modelId="{513D2B94-7CE2-4030-BF9D-3915BC38B43F}" type="parTrans" cxnId="{E75B6B5F-E934-4AA9-AF20-48651D287F2A}">
      <dgm:prSet/>
      <dgm:spPr/>
      <dgm:t>
        <a:bodyPr/>
        <a:lstStyle/>
        <a:p>
          <a:endParaRPr lang="en-US"/>
        </a:p>
      </dgm:t>
    </dgm:pt>
    <dgm:pt modelId="{99D2B1EF-ED34-4FFD-A58A-822913D2C973}" type="sibTrans" cxnId="{E75B6B5F-E934-4AA9-AF20-48651D287F2A}">
      <dgm:prSet/>
      <dgm:spPr/>
      <dgm:t>
        <a:bodyPr/>
        <a:lstStyle/>
        <a:p>
          <a:endParaRPr lang="en-US"/>
        </a:p>
      </dgm:t>
    </dgm:pt>
    <dgm:pt modelId="{BD749D4A-FA7D-4FA0-B5DF-6DA998F7EFF9}">
      <dgm:prSet phldrT="[Text]" phldr="0" custT="1"/>
      <dgm:spPr>
        <a:noFill/>
        <a:ln>
          <a:noFill/>
        </a:ln>
        <a:effectLst/>
      </dgm:spPr>
      <dgm:t>
        <a:bodyPr spcFirstLastPara="0" vert="horz" wrap="square" lIns="0" tIns="0" rIns="534649" bIns="0" numCol="1" spcCol="1270" anchor="t" anchorCtr="0"/>
        <a:lstStyle/>
        <a:p>
          <a:pPr marL="228600" lvl="1" indent="-228600" algn="l" defTabSz="8890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availability</a:t>
          </a:r>
        </a:p>
      </dgm:t>
    </dgm:pt>
    <dgm:pt modelId="{1C618F8B-3DAF-4E85-B7B5-5D6FAEA096E6}" type="parTrans" cxnId="{619522EB-BD2F-4839-A2B9-31DD29415334}">
      <dgm:prSet/>
      <dgm:spPr/>
    </dgm:pt>
    <dgm:pt modelId="{528A9CEA-5F97-4CB1-8B79-A402EE13E4AD}" type="sibTrans" cxnId="{619522EB-BD2F-4839-A2B9-31DD29415334}">
      <dgm:prSet/>
      <dgm:spPr/>
    </dgm:pt>
    <dgm:pt modelId="{FAA40C20-160F-4E34-AD4B-0F35574B82CD}" type="pres">
      <dgm:prSet presAssocID="{F082BEEE-D5A2-4615-BB4A-97C45A8B334C}" presName="linearFlow" presStyleCnt="0">
        <dgm:presLayoutVars>
          <dgm:dir/>
          <dgm:resizeHandles val="exact"/>
        </dgm:presLayoutVars>
      </dgm:prSet>
      <dgm:spPr/>
    </dgm:pt>
    <dgm:pt modelId="{109CCE94-FD21-455C-B51C-FA78598D87A2}" type="pres">
      <dgm:prSet presAssocID="{59F3CBFC-2206-49A1-A061-96C70946B717}" presName="comp" presStyleCnt="0"/>
      <dgm:spPr/>
    </dgm:pt>
    <dgm:pt modelId="{2DE07472-50A9-4735-A506-27017195425D}" type="pres">
      <dgm:prSet presAssocID="{59F3CBFC-2206-49A1-A061-96C70946B717}" presName="rect2" presStyleLbl="node1" presStyleIdx="0" presStyleCnt="2">
        <dgm:presLayoutVars>
          <dgm:bulletEnabled val="1"/>
        </dgm:presLayoutVars>
      </dgm:prSet>
      <dgm:spPr/>
    </dgm:pt>
    <dgm:pt modelId="{9D52684C-D6AA-4DCF-9350-B44ACA5C448B}" type="pres">
      <dgm:prSet presAssocID="{59F3CBFC-2206-49A1-A061-96C70946B717}" presName="rect1" presStyleLbl="ln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ireless router"/>
        </a:ext>
      </dgm:extLst>
    </dgm:pt>
    <dgm:pt modelId="{26784F47-497D-4FF1-8302-315241B1F1D8}" type="pres">
      <dgm:prSet presAssocID="{212A5734-9A8B-4FFC-956A-8EAD52DC6A7B}" presName="sibTrans" presStyleCnt="0"/>
      <dgm:spPr/>
    </dgm:pt>
    <dgm:pt modelId="{EBD2961D-4565-4F08-BCF4-DB17E25CEBE5}" type="pres">
      <dgm:prSet presAssocID="{B4667CFB-467C-4B17-970D-C0DF4718F45F}" presName="comp" presStyleCnt="0"/>
      <dgm:spPr/>
    </dgm:pt>
    <dgm:pt modelId="{C272E5A9-E965-4452-BB2B-1260B5E7FAF3}" type="pres">
      <dgm:prSet presAssocID="{B4667CFB-467C-4B17-970D-C0DF4718F45F}" presName="rect2" presStyleLbl="node1" presStyleIdx="1" presStyleCnt="2">
        <dgm:presLayoutVars>
          <dgm:bulletEnabled val="1"/>
        </dgm:presLayoutVars>
      </dgm:prSet>
      <dgm:spPr>
        <a:xfrm>
          <a:off x="547687" y="2482982"/>
          <a:ext cx="4711858" cy="2131098"/>
        </a:xfrm>
        <a:prstGeom prst="rect">
          <a:avLst/>
        </a:prstGeom>
      </dgm:spPr>
    </dgm:pt>
    <dgm:pt modelId="{A2A82FF7-E39D-4E76-8A6D-A8BB98844B1F}" type="pres">
      <dgm:prSet presAssocID="{B4667CFB-467C-4B17-970D-C0DF4718F45F}" presName="rect1" presStyleLbl="ln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inary"/>
        </a:ext>
      </dgm:extLst>
    </dgm:pt>
  </dgm:ptLst>
  <dgm:cxnLst>
    <dgm:cxn modelId="{1CA6E402-AD75-4FBC-A875-ADCEE4A1C124}" type="presOf" srcId="{FB81BE22-0820-4BEF-A6CA-FCFFF70DAAC8}" destId="{2DE07472-50A9-4735-A506-27017195425D}" srcOrd="0" destOrd="2" presId="urn:microsoft.com/office/officeart/2008/layout/AlternatingPictureBlocks"/>
    <dgm:cxn modelId="{07204A06-C175-492A-B5AC-F6606EC38E87}" srcId="{B4667CFB-467C-4B17-970D-C0DF4718F45F}" destId="{1FBFFF5A-B339-4C98-9386-F356969D10F9}" srcOrd="0" destOrd="0" parTransId="{FB0DC115-215F-49A0-96C7-BD5ACD414B4E}" sibTransId="{FD06FCD5-D005-4E7D-9243-F552A96E3D17}"/>
    <dgm:cxn modelId="{8C33C40D-DE5E-4114-8391-EC509D24D07C}" type="presOf" srcId="{BD749D4A-FA7D-4FA0-B5DF-6DA998F7EFF9}" destId="{2DE07472-50A9-4735-A506-27017195425D}" srcOrd="0" destOrd="3" presId="urn:microsoft.com/office/officeart/2008/layout/AlternatingPictureBlocks"/>
    <dgm:cxn modelId="{5818751B-AE44-409D-BD0A-6C02819EB31B}" type="presOf" srcId="{CF16CBBC-55DB-47DF-8CDC-EC48B115CB04}" destId="{2DE07472-50A9-4735-A506-27017195425D}" srcOrd="0" destOrd="4" presId="urn:microsoft.com/office/officeart/2008/layout/AlternatingPictureBlocks"/>
    <dgm:cxn modelId="{EC280733-CFA7-4B1F-A0AD-AF45069A91BB}" type="presOf" srcId="{920044A5-63EA-4D34-B826-2B08314E7AA6}" destId="{2DE07472-50A9-4735-A506-27017195425D}" srcOrd="0" destOrd="1" presId="urn:microsoft.com/office/officeart/2008/layout/AlternatingPictureBlocks"/>
    <dgm:cxn modelId="{997D363F-44AC-4169-B57E-00E80982F08E}" srcId="{B4667CFB-467C-4B17-970D-C0DF4718F45F}" destId="{D30AA51A-803B-44A7-BE15-F93392193BB8}" srcOrd="2" destOrd="0" parTransId="{4282D61D-38A7-44EE-A0FC-7F090071AB94}" sibTransId="{20FAB132-58EE-4BAF-BF40-666B44E82A9D}"/>
    <dgm:cxn modelId="{2908445C-2E37-46BA-838C-C6E44C9DAC29}" type="presOf" srcId="{D23A2498-38BC-47A5-8A08-EAF713E04D90}" destId="{C272E5A9-E965-4452-BB2B-1260B5E7FAF3}" srcOrd="0" destOrd="4" presId="urn:microsoft.com/office/officeart/2008/layout/AlternatingPictureBlocks"/>
    <dgm:cxn modelId="{E75B6B5F-E934-4AA9-AF20-48651D287F2A}" srcId="{B4667CFB-467C-4B17-970D-C0DF4718F45F}" destId="{D23A2498-38BC-47A5-8A08-EAF713E04D90}" srcOrd="3" destOrd="0" parTransId="{513D2B94-7CE2-4030-BF9D-3915BC38B43F}" sibTransId="{99D2B1EF-ED34-4FFD-A58A-822913D2C973}"/>
    <dgm:cxn modelId="{2CCB7D66-5EE1-4115-816B-F0ADB51CC2DB}" srcId="{F082BEEE-D5A2-4615-BB4A-97C45A8B334C}" destId="{59F3CBFC-2206-49A1-A061-96C70946B717}" srcOrd="0" destOrd="0" parTransId="{CF4BE672-ADD8-4048-A487-C52836FD5C6E}" sibTransId="{212A5734-9A8B-4FFC-956A-8EAD52DC6A7B}"/>
    <dgm:cxn modelId="{F4568146-1BC9-4377-A2F6-40E1C9D301FF}" srcId="{F082BEEE-D5A2-4615-BB4A-97C45A8B334C}" destId="{B4667CFB-467C-4B17-970D-C0DF4718F45F}" srcOrd="1" destOrd="0" parTransId="{171905A4-646C-4E3F-9591-F2D5EBDBDCCE}" sibTransId="{3A301DE4-3986-482F-82EC-D70E3AA68113}"/>
    <dgm:cxn modelId="{3EAFE16B-862E-4E98-B5A2-1CE997C7282F}" srcId="{59F3CBFC-2206-49A1-A061-96C70946B717}" destId="{FB81BE22-0820-4BEF-A6CA-FCFFF70DAAC8}" srcOrd="1" destOrd="0" parTransId="{5F174159-503C-4D97-AF2A-86729198C70B}" sibTransId="{4FDC0148-2771-4383-A3CC-ED1B0FBF02F3}"/>
    <dgm:cxn modelId="{EA05966C-D37D-4068-9A83-DDB2F0973B5A}" srcId="{59F3CBFC-2206-49A1-A061-96C70946B717}" destId="{920044A5-63EA-4D34-B826-2B08314E7AA6}" srcOrd="0" destOrd="0" parTransId="{AC39884B-744B-4528-889C-F84A3C12CF99}" sibTransId="{AB059AC0-7B1E-4FD0-9349-4DA7B1593E60}"/>
    <dgm:cxn modelId="{39915D55-51EC-4B23-8842-031DC9975FF8}" type="presOf" srcId="{EA7E5CEC-0E6B-4841-8FF6-AC4F1D51C3EA}" destId="{C272E5A9-E965-4452-BB2B-1260B5E7FAF3}" srcOrd="0" destOrd="2" presId="urn:microsoft.com/office/officeart/2008/layout/AlternatingPictureBlocks"/>
    <dgm:cxn modelId="{A4F5E791-5DB0-4AC1-AB94-778444C92B56}" type="presOf" srcId="{F082BEEE-D5A2-4615-BB4A-97C45A8B334C}" destId="{FAA40C20-160F-4E34-AD4B-0F35574B82CD}" srcOrd="0" destOrd="0" presId="urn:microsoft.com/office/officeart/2008/layout/AlternatingPictureBlocks"/>
    <dgm:cxn modelId="{6D0801AF-1437-4197-9D42-EFFA5CD277B3}" type="presOf" srcId="{59F3CBFC-2206-49A1-A061-96C70946B717}" destId="{2DE07472-50A9-4735-A506-27017195425D}" srcOrd="0" destOrd="0" presId="urn:microsoft.com/office/officeart/2008/layout/AlternatingPictureBlocks"/>
    <dgm:cxn modelId="{B1AE7DC8-CF6B-4930-B506-1220C4EC1FBE}" srcId="{59F3CBFC-2206-49A1-A061-96C70946B717}" destId="{CF16CBBC-55DB-47DF-8CDC-EC48B115CB04}" srcOrd="3" destOrd="0" parTransId="{4482CD12-10A4-42D8-A56C-D566A8FD463C}" sibTransId="{4FCF7B35-8FF3-4A57-9A4D-A5E01BB5D825}"/>
    <dgm:cxn modelId="{412577D3-E4E8-4376-A580-7086F3BFC13B}" type="presOf" srcId="{1FBFFF5A-B339-4C98-9386-F356969D10F9}" destId="{C272E5A9-E965-4452-BB2B-1260B5E7FAF3}" srcOrd="0" destOrd="1" presId="urn:microsoft.com/office/officeart/2008/layout/AlternatingPictureBlocks"/>
    <dgm:cxn modelId="{EEA407E4-15E3-4D95-AFF9-1EDCBDFD061D}" type="presOf" srcId="{D30AA51A-803B-44A7-BE15-F93392193BB8}" destId="{C272E5A9-E965-4452-BB2B-1260B5E7FAF3}" srcOrd="0" destOrd="3" presId="urn:microsoft.com/office/officeart/2008/layout/AlternatingPictureBlocks"/>
    <dgm:cxn modelId="{3C86EEE4-1305-4512-81C3-5EFDCE0B4F79}" type="presOf" srcId="{B4667CFB-467C-4B17-970D-C0DF4718F45F}" destId="{C272E5A9-E965-4452-BB2B-1260B5E7FAF3}" srcOrd="0" destOrd="0" presId="urn:microsoft.com/office/officeart/2008/layout/AlternatingPictureBlocks"/>
    <dgm:cxn modelId="{619522EB-BD2F-4839-A2B9-31DD29415334}" srcId="{59F3CBFC-2206-49A1-A061-96C70946B717}" destId="{BD749D4A-FA7D-4FA0-B5DF-6DA998F7EFF9}" srcOrd="2" destOrd="0" parTransId="{1C618F8B-3DAF-4E85-B7B5-5D6FAEA096E6}" sibTransId="{528A9CEA-5F97-4CB1-8B79-A402EE13E4AD}"/>
    <dgm:cxn modelId="{7A3FF5F9-90A5-4B72-B9D2-BD15AEB33EEE}" srcId="{B4667CFB-467C-4B17-970D-C0DF4718F45F}" destId="{EA7E5CEC-0E6B-4841-8FF6-AC4F1D51C3EA}" srcOrd="1" destOrd="0" parTransId="{A404AB63-59EF-451F-B0AB-6E3695F079D1}" sibTransId="{461381A1-59D4-496F-B6FB-0F79474AA5D1}"/>
    <dgm:cxn modelId="{65FD9442-7807-4B42-B07B-0670F70A1378}" type="presParOf" srcId="{FAA40C20-160F-4E34-AD4B-0F35574B82CD}" destId="{109CCE94-FD21-455C-B51C-FA78598D87A2}" srcOrd="0" destOrd="0" presId="urn:microsoft.com/office/officeart/2008/layout/AlternatingPictureBlocks"/>
    <dgm:cxn modelId="{FA9D57F4-5D7C-4AA4-B3BE-0CA2B11E2744}" type="presParOf" srcId="{109CCE94-FD21-455C-B51C-FA78598D87A2}" destId="{2DE07472-50A9-4735-A506-27017195425D}" srcOrd="0" destOrd="0" presId="urn:microsoft.com/office/officeart/2008/layout/AlternatingPictureBlocks"/>
    <dgm:cxn modelId="{A51B6F65-50D0-4F84-8FAF-9ED5E329B12F}" type="presParOf" srcId="{109CCE94-FD21-455C-B51C-FA78598D87A2}" destId="{9D52684C-D6AA-4DCF-9350-B44ACA5C448B}" srcOrd="1" destOrd="0" presId="urn:microsoft.com/office/officeart/2008/layout/AlternatingPictureBlocks"/>
    <dgm:cxn modelId="{83AF9EAC-E908-45BD-AD1D-0E51CF9F0B5C}" type="presParOf" srcId="{FAA40C20-160F-4E34-AD4B-0F35574B82CD}" destId="{26784F47-497D-4FF1-8302-315241B1F1D8}" srcOrd="1" destOrd="0" presId="urn:microsoft.com/office/officeart/2008/layout/AlternatingPictureBlocks"/>
    <dgm:cxn modelId="{02CEB15D-202B-42A5-982A-998360AF3EBC}" type="presParOf" srcId="{FAA40C20-160F-4E34-AD4B-0F35574B82CD}" destId="{EBD2961D-4565-4F08-BCF4-DB17E25CEBE5}" srcOrd="2" destOrd="0" presId="urn:microsoft.com/office/officeart/2008/layout/AlternatingPictureBlocks"/>
    <dgm:cxn modelId="{71119C34-93ED-43B2-9D25-A9BD4C33E8B7}" type="presParOf" srcId="{EBD2961D-4565-4F08-BCF4-DB17E25CEBE5}" destId="{C272E5A9-E965-4452-BB2B-1260B5E7FAF3}" srcOrd="0" destOrd="0" presId="urn:microsoft.com/office/officeart/2008/layout/AlternatingPictureBlocks"/>
    <dgm:cxn modelId="{D4BAD919-2F96-474F-8927-7B248EAA7D38}" type="presParOf" srcId="{EBD2961D-4565-4F08-BCF4-DB17E25CEBE5}" destId="{A2A82FF7-E39D-4E76-8A6D-A8BB98844B1F}"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07472-50A9-4735-A506-27017195425D}">
      <dsp:nvSpPr>
        <dsp:cNvPr id="0" name=""/>
        <dsp:cNvSpPr/>
      </dsp:nvSpPr>
      <dsp:spPr>
        <a:xfrm>
          <a:off x="2823475" y="1916"/>
          <a:ext cx="4520197" cy="204441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b="0" u="sng"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Network</a:t>
          </a:r>
          <a:r>
            <a:rPr lang="en-US" sz="2000" b="0" u="sng" kern="1200" cap="all" spc="0" baseline="0" dirty="0">
              <a:ln w="0"/>
              <a:solidFill>
                <a:schemeClr val="tx1"/>
              </a:solidFill>
              <a:effectLst>
                <a:outerShdw blurRad="38100" dist="19050" dir="2700000" algn="tl" rotWithShape="0">
                  <a:schemeClr val="dk1">
                    <a:alpha val="40000"/>
                  </a:schemeClr>
                </a:outerShdw>
              </a:effectLst>
            </a:rPr>
            <a:t> and Infrastructure</a:t>
          </a:r>
        </a:p>
        <a:p>
          <a:pPr marL="228600" lvl="1" indent="-228600" algn="l" defTabSz="8890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Bandwidth</a:t>
          </a:r>
        </a:p>
        <a:p>
          <a:pPr marL="228600" lvl="1" indent="-228600" algn="l" defTabSz="8890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Latency</a:t>
          </a:r>
        </a:p>
        <a:p>
          <a:pPr marL="228600" lvl="1" indent="-228600" algn="l" defTabSz="8890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availability</a:t>
          </a:r>
        </a:p>
        <a:p>
          <a:pPr marL="228600" lvl="1" indent="-228600" algn="l" defTabSz="8890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Cost</a:t>
          </a:r>
        </a:p>
      </dsp:txBody>
      <dsp:txXfrm>
        <a:off x="2823475" y="1916"/>
        <a:ext cx="4520197" cy="2044412"/>
      </dsp:txXfrm>
    </dsp:sp>
    <dsp:sp modelId="{9D52684C-D6AA-4DCF-9350-B44ACA5C448B}">
      <dsp:nvSpPr>
        <dsp:cNvPr id="0" name=""/>
        <dsp:cNvSpPr/>
      </dsp:nvSpPr>
      <dsp:spPr>
        <a:xfrm>
          <a:off x="597109" y="1916"/>
          <a:ext cx="2023968" cy="20444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2E5A9-E965-4452-BB2B-1260B5E7FAF3}">
      <dsp:nvSpPr>
        <dsp:cNvPr id="0" name=""/>
        <dsp:cNvSpPr/>
      </dsp:nvSpPr>
      <dsp:spPr>
        <a:xfrm>
          <a:off x="597109" y="2383657"/>
          <a:ext cx="4520197" cy="2044412"/>
        </a:xfrm>
        <a:prstGeom prst="rect">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b="0" u="sng"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Data</a:t>
          </a:r>
        </a:p>
        <a:p>
          <a:pPr marL="171450" lvl="1" indent="-171450" algn="l" defTabSz="8001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Volume</a:t>
          </a:r>
        </a:p>
        <a:p>
          <a:pPr marL="171450" lvl="1" indent="-171450" algn="l" defTabSz="8001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Security</a:t>
          </a:r>
        </a:p>
        <a:p>
          <a:pPr marL="171450" lvl="1" indent="-171450" algn="l" defTabSz="8001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Real – time Needs</a:t>
          </a:r>
        </a:p>
        <a:p>
          <a:pPr marL="171450" lvl="1" indent="-171450" algn="l" defTabSz="800100">
            <a:lnSpc>
              <a:spcPct val="90000"/>
            </a:lnSpc>
            <a:spcBef>
              <a:spcPct val="0"/>
            </a:spcBef>
            <a:spcAft>
              <a:spcPct val="15000"/>
            </a:spcAft>
            <a:buChar char="•"/>
          </a:pPr>
          <a:r>
            <a:rPr lang="en-US" sz="1800" b="0" kern="1200" cap="all" spc="0" baseline="0" dirty="0">
              <a:ln w="0"/>
              <a:solidFill>
                <a:prstClr val="black"/>
              </a:solidFill>
              <a:effectLst>
                <a:outerShdw blurRad="38100" dist="19050" dir="2700000" algn="tl" rotWithShape="0">
                  <a:prstClr val="black">
                    <a:alpha val="40000"/>
                  </a:prstClr>
                </a:outerShdw>
              </a:effectLst>
              <a:latin typeface="Calibri" panose="020F0502020204030204"/>
              <a:ea typeface="+mn-ea"/>
              <a:cs typeface="+mn-cs"/>
            </a:rPr>
            <a:t>Scale &amp; Performance</a:t>
          </a:r>
        </a:p>
      </dsp:txBody>
      <dsp:txXfrm>
        <a:off x="597109" y="2383657"/>
        <a:ext cx="4520197" cy="2044412"/>
      </dsp:txXfrm>
    </dsp:sp>
    <dsp:sp modelId="{A2A82FF7-E39D-4E76-8A6D-A8BB98844B1F}">
      <dsp:nvSpPr>
        <dsp:cNvPr id="0" name=""/>
        <dsp:cNvSpPr/>
      </dsp:nvSpPr>
      <dsp:spPr>
        <a:xfrm>
          <a:off x="5319703" y="2383657"/>
          <a:ext cx="2023968" cy="20444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08A83F-4675-449B-922B-DA0511D01E1D}" type="datetimeFigureOut">
              <a:rPr lang="en-US" smtClean="0"/>
              <a:t>11/12/2021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E2730-BCD7-450C-B2E8-469B5BD71CB1}" type="slidenum">
              <a:rPr lang="en-US" smtClean="0"/>
              <a:t>‹#›</a:t>
            </a:fld>
            <a:endParaRPr lang="en-US"/>
          </a:p>
        </p:txBody>
      </p:sp>
    </p:spTree>
    <p:extLst>
      <p:ext uri="{BB962C8B-B14F-4D97-AF65-F5344CB8AC3E}">
        <p14:creationId xmlns:p14="http://schemas.microsoft.com/office/powerpoint/2010/main" val="2450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Internet of Things, or IoT, refers to the billions of physical devices around the world that are now connected to the internet, all collecting and sharing data. Thanks to the arrival of super-cheap computer chips and the availability of wireless networks, it's possible to turn anything, from something as small as a button to something as big as an </a:t>
            </a:r>
            <a:r>
              <a:rPr lang="en-US" dirty="0" err="1"/>
              <a:t>aeroplane</a:t>
            </a:r>
            <a:r>
              <a:rPr lang="en-US" dirty="0"/>
              <a:t>, into an IoT device. Connecting up all these different objects and adding sensors to them adds a level of digital intelligence to devices. By collecting and mining data generated by devices at the network periphery, or edge, IoT holds the potential to increase businesses’ profits and improve customers’ lives.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488E1-4EE3-4A51-B741-6269C93C9D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018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 of this demo let us assume that we are the operators on the Contoso wind farm.</a:t>
            </a:r>
          </a:p>
          <a:p>
            <a:r>
              <a:rPr lang="en-US" dirty="0"/>
              <a:t>We have a dashboard which represents the turbines on the windfarm, The central unit of each of these turbines has an azure </a:t>
            </a:r>
            <a:r>
              <a:rPr lang="en-US" dirty="0" err="1"/>
              <a:t>sql</a:t>
            </a:r>
            <a:r>
              <a:rPr lang="en-US" dirty="0"/>
              <a:t> edge instance running on each of it. The edge instance is actually collecting data from multiple sensors located in the different components/parts of the wind turbine. The sensors measure various aspects that could affect the wind turbine wind speed, wind direction and oil temperature</a:t>
            </a:r>
          </a:p>
          <a:p>
            <a:r>
              <a:rPr lang="en-US" dirty="0"/>
              <a:t>Additionally data from each of these sensors is streamed to the ASE for processing and inferencing. </a:t>
            </a:r>
          </a:p>
          <a:p>
            <a:r>
              <a:rPr lang="en-US" dirty="0"/>
              <a:t>Data from each of these instances is aggregated and uploaded to a cloud target. in this case </a:t>
            </a:r>
            <a:r>
              <a:rPr lang="en-US" dirty="0" err="1"/>
              <a:t>teh</a:t>
            </a:r>
            <a:r>
              <a:rPr lang="en-US" dirty="0"/>
              <a:t> cloud target is Azure Blob Storage. This is for essential for long term retention and ML model training. </a:t>
            </a:r>
          </a:p>
          <a:p>
            <a:endParaRPr lang="en-US" dirty="0"/>
          </a:p>
          <a:p>
            <a:r>
              <a:rPr lang="en-US" dirty="0"/>
              <a:t>An issue has been identified on Unit 34. Let us see what is wrong with it.</a:t>
            </a:r>
          </a:p>
          <a:p>
            <a:r>
              <a:rPr lang="en-US" dirty="0"/>
              <a:t>Power generation is falling but there are no issues with vibration or oil temperature. </a:t>
            </a:r>
          </a:p>
          <a:p>
            <a:r>
              <a:rPr lang="en-US" dirty="0"/>
              <a:t>You will notice no information is being displayed in the security panel. As we are windfarm operators and not security engineers we do not see any information on this panel. This is because we are using </a:t>
            </a:r>
            <a:r>
              <a:rPr lang="en-US" dirty="0" err="1"/>
              <a:t>teh</a:t>
            </a:r>
            <a:r>
              <a:rPr lang="en-US" dirty="0"/>
              <a:t> inherent SQL security feature - role based access control.</a:t>
            </a:r>
          </a:p>
          <a:p>
            <a:endParaRPr lang="en-US" dirty="0"/>
          </a:p>
          <a:p>
            <a:r>
              <a:rPr lang="en-US" dirty="0"/>
              <a:t>When you look at the wind speed and win direction of the farm it is pretty stable it </a:t>
            </a:r>
            <a:r>
              <a:rPr lang="en-US" dirty="0" err="1"/>
              <a:t>doesnt</a:t>
            </a:r>
            <a:r>
              <a:rPr lang="en-US" dirty="0"/>
              <a:t> change over a period of time. But if you look at the wind speed and wind direction of the turbine you will notice a lot of turbulence and </a:t>
            </a:r>
            <a:r>
              <a:rPr lang="en-US" dirty="0" err="1"/>
              <a:t>teh</a:t>
            </a:r>
            <a:r>
              <a:rPr lang="en-US" dirty="0"/>
              <a:t> deviation experienced by the turbine is high. </a:t>
            </a:r>
          </a:p>
          <a:p>
            <a:endParaRPr lang="en-US" dirty="0"/>
          </a:p>
          <a:p>
            <a:r>
              <a:rPr lang="en-US" dirty="0"/>
              <a:t>First we are setting up our Azure ML workspace to train our ML model to correct the wake adaptation of the turbine</a:t>
            </a:r>
          </a:p>
          <a:p>
            <a:r>
              <a:rPr lang="en-US" dirty="0"/>
              <a:t>As you can see here, we are fetching data from Azure Blob Storage. Data from each of the SQL Edge instances are being written to blob storage for ML model training. This is what we are reading here </a:t>
            </a:r>
          </a:p>
          <a:p>
            <a:endParaRPr lang="en-US" dirty="0"/>
          </a:p>
          <a:p>
            <a:r>
              <a:rPr lang="en-US" dirty="0"/>
              <a:t>Once the data is loaded we will create a subset to visualize the data and to check if we have enough data points for model training. We have 8k record which is good enough </a:t>
            </a:r>
          </a:p>
          <a:p>
            <a:endParaRPr lang="en-US" dirty="0"/>
          </a:p>
          <a:p>
            <a:r>
              <a:rPr lang="en-US" dirty="0"/>
              <a:t>The std dev in the wind speed is high you will get </a:t>
            </a:r>
            <a:r>
              <a:rPr lang="en-US" dirty="0" err="1"/>
              <a:t>Atblade</a:t>
            </a:r>
            <a:r>
              <a:rPr lang="en-US" dirty="0"/>
              <a:t> values as true . so we need to alter the blades. Same is with the Wind speed. </a:t>
            </a:r>
          </a:p>
          <a:p>
            <a:endParaRPr lang="en-US" dirty="0"/>
          </a:p>
          <a:p>
            <a:r>
              <a:rPr lang="en-US" dirty="0"/>
              <a:t>We are going to create a ML experiment and run it. However, as this will take time -&gt; we will use an already run experiment. </a:t>
            </a:r>
          </a:p>
        </p:txBody>
      </p:sp>
      <p:sp>
        <p:nvSpPr>
          <p:cNvPr id="4" name="Slide Number Placeholder 3"/>
          <p:cNvSpPr>
            <a:spLocks noGrp="1"/>
          </p:cNvSpPr>
          <p:nvPr>
            <p:ph type="sldNum" sz="quarter" idx="5"/>
          </p:nvPr>
        </p:nvSpPr>
        <p:spPr/>
        <p:txBody>
          <a:bodyPr/>
          <a:lstStyle/>
          <a:p>
            <a:fld id="{2D5225BA-9F6C-41CA-908A-F7E16F35C2DE}" type="slidenum">
              <a:rPr lang="zh-TW" altLang="en-US" smtClean="0"/>
              <a:t>12</a:t>
            </a:fld>
            <a:endParaRPr lang="zh-TW" altLang="en-US"/>
          </a:p>
        </p:txBody>
      </p:sp>
    </p:spTree>
    <p:extLst>
      <p:ext uri="{BB962C8B-B14F-4D97-AF65-F5344CB8AC3E}">
        <p14:creationId xmlns:p14="http://schemas.microsoft.com/office/powerpoint/2010/main" val="569818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SQL Edge simplifies edge architecture and IoT application development for customers by supplying a </a:t>
            </a:r>
            <a:r>
              <a:rPr lang="en-US" dirty="0" err="1"/>
              <a:t>smallfootprint</a:t>
            </a:r>
            <a:r>
              <a:rPr lang="en-US" dirty="0"/>
              <a:t> data engine that runs on a choice of platforms and delivers consistency in data, tooling, and security from edge to cloud. Powerful enough to run offline, but with the capability to connect seamlessly to a broader network of services, Azure SQL Edge includes built-in AI capabilities, support for time-series data, and native data synchronization with SQL Server and Azure services such as SQL Database. With Azure SQL Edge, customers have a small but powerful data engine that meets the challenges of IoT, which empowers businesses to use and analyze data collected at the network edge to save costs, drive innovation, improve safety, and gain competitive advantage.</a:t>
            </a:r>
          </a:p>
        </p:txBody>
      </p:sp>
      <p:sp>
        <p:nvSpPr>
          <p:cNvPr id="4" name="Slide Number Placeholder 3"/>
          <p:cNvSpPr>
            <a:spLocks noGrp="1"/>
          </p:cNvSpPr>
          <p:nvPr>
            <p:ph type="sldNum" sz="quarter" idx="5"/>
          </p:nvPr>
        </p:nvSpPr>
        <p:spPr/>
        <p:txBody>
          <a:bodyPr/>
          <a:lstStyle/>
          <a:p>
            <a:fld id="{BBBE2730-BCD7-450C-B2E8-469B5BD71CB1}" type="slidenum">
              <a:rPr lang="en-US" smtClean="0"/>
              <a:t>13</a:t>
            </a:fld>
            <a:endParaRPr lang="en-US"/>
          </a:p>
        </p:txBody>
      </p:sp>
    </p:spTree>
    <p:extLst>
      <p:ext uri="{BB962C8B-B14F-4D97-AF65-F5344CB8AC3E}">
        <p14:creationId xmlns:p14="http://schemas.microsoft.com/office/powerpoint/2010/main" val="94311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look at the 180ZB of data that these devices can collect, we </a:t>
            </a:r>
            <a:r>
              <a:rPr lang="en-US" dirty="0" err="1"/>
              <a:t>realise</a:t>
            </a:r>
            <a:r>
              <a:rPr lang="en-US" dirty="0"/>
              <a:t> that there could be challenges in this IoT drive data landscape. </a:t>
            </a:r>
          </a:p>
          <a:p>
            <a:r>
              <a:rPr lang="en-US" dirty="0"/>
              <a:t>These challenges are 2 fold </a:t>
            </a:r>
          </a:p>
          <a:p>
            <a:r>
              <a:rPr lang="en-US" dirty="0"/>
              <a:t>	one being Network and </a:t>
            </a:r>
            <a:r>
              <a:rPr lang="en-US" dirty="0" err="1"/>
              <a:t>INfrastructure</a:t>
            </a:r>
            <a:endParaRPr lang="en-US" dirty="0"/>
          </a:p>
          <a:p>
            <a:r>
              <a:rPr lang="en-US" dirty="0"/>
              <a:t>	and the second being the data that is collected </a:t>
            </a:r>
          </a:p>
          <a:p>
            <a:endParaRPr lang="en-US" dirty="0"/>
          </a:p>
          <a:p>
            <a:r>
              <a:rPr lang="en-US" dirty="0"/>
              <a:t>Let us look at network. IoT devices are heavily dependent on network but network </a:t>
            </a:r>
            <a:r>
              <a:rPr lang="en-US" dirty="0" err="1"/>
              <a:t>availbaility</a:t>
            </a:r>
            <a:r>
              <a:rPr lang="en-US" dirty="0"/>
              <a:t> varies across the globe</a:t>
            </a:r>
          </a:p>
          <a:p>
            <a:r>
              <a:rPr lang="en-US" dirty="0"/>
              <a:t>Low bandwidth , high latency, low network availability and High costs al play a crucial role here. While 5G is aimed at solving some of these problems, it will not be addressed globally. For example, let us take a ship sailing in the middle of the pacific. There are huge stretches without internet and the only internet that would be available is the </a:t>
            </a:r>
            <a:r>
              <a:rPr lang="en-US" dirty="0" err="1"/>
              <a:t>expennsive</a:t>
            </a:r>
            <a:r>
              <a:rPr lang="en-US" dirty="0"/>
              <a:t> </a:t>
            </a:r>
            <a:r>
              <a:rPr lang="en-US" dirty="0" err="1"/>
              <a:t>Satllite</a:t>
            </a:r>
            <a:r>
              <a:rPr lang="en-US" dirty="0"/>
              <a:t> internet which is not reliable</a:t>
            </a:r>
          </a:p>
          <a:p>
            <a:endParaRPr lang="en-US" dirty="0"/>
          </a:p>
          <a:p>
            <a:r>
              <a:rPr lang="en-US" dirty="0"/>
              <a:t>When it comes to data, there is a need to process it at the origin for quick decision making. </a:t>
            </a:r>
            <a:r>
              <a:rPr lang="en-US" dirty="0" err="1"/>
              <a:t>WIth</a:t>
            </a:r>
            <a:r>
              <a:rPr lang="en-US" dirty="0"/>
              <a:t> the </a:t>
            </a:r>
            <a:r>
              <a:rPr lang="en-US" dirty="0" err="1"/>
              <a:t>increaisng</a:t>
            </a:r>
            <a:r>
              <a:rPr lang="en-US" dirty="0"/>
              <a:t> </a:t>
            </a:r>
            <a:r>
              <a:rPr lang="en-US" dirty="0" err="1"/>
              <a:t>colume</a:t>
            </a:r>
            <a:r>
              <a:rPr lang="en-US" dirty="0"/>
              <a:t>, </a:t>
            </a:r>
            <a:r>
              <a:rPr lang="en-US" dirty="0" err="1"/>
              <a:t>tranmitting</a:t>
            </a:r>
            <a:r>
              <a:rPr lang="en-US" dirty="0"/>
              <a:t> data </a:t>
            </a:r>
            <a:r>
              <a:rPr lang="en-US" dirty="0" err="1"/>
              <a:t>constanly</a:t>
            </a:r>
            <a:r>
              <a:rPr lang="en-US" dirty="0"/>
              <a:t> is expensive. Added to that there is a layer of complexity when it comes to storage and security of the data </a:t>
            </a:r>
          </a:p>
        </p:txBody>
      </p:sp>
      <p:sp>
        <p:nvSpPr>
          <p:cNvPr id="4" name="Slide Number Placeholder 3"/>
          <p:cNvSpPr>
            <a:spLocks noGrp="1"/>
          </p:cNvSpPr>
          <p:nvPr>
            <p:ph type="sldNum" sz="quarter" idx="5"/>
          </p:nvPr>
        </p:nvSpPr>
        <p:spPr/>
        <p:txBody>
          <a:bodyPr/>
          <a:lstStyle/>
          <a:p>
            <a:fld id="{2D5225BA-9F6C-41CA-908A-F7E16F35C2DE}" type="slidenum">
              <a:rPr lang="zh-TW" altLang="en-US" smtClean="0"/>
              <a:t>3</a:t>
            </a:fld>
            <a:endParaRPr lang="zh-TW" altLang="en-US"/>
          </a:p>
        </p:txBody>
      </p:sp>
    </p:spTree>
    <p:extLst>
      <p:ext uri="{BB962C8B-B14F-4D97-AF65-F5344CB8AC3E}">
        <p14:creationId xmlns:p14="http://schemas.microsoft.com/office/powerpoint/2010/main" val="2119755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SQL Edge is one step closer towards solving these challenges. It is a database optimized for IoT. Built using </a:t>
            </a:r>
            <a:r>
              <a:rPr lang="en-US" dirty="0" err="1"/>
              <a:t>teh</a:t>
            </a:r>
            <a:r>
              <a:rPr lang="en-US" dirty="0"/>
              <a:t> same SQL Engine that is present on SQL Server and Azure SQL offerings it provides the same industry leading security and performance. It also provides the same developer and tooling experience you always know and trust.</a:t>
            </a:r>
          </a:p>
          <a:p>
            <a:endParaRPr lang="en-US" dirty="0"/>
          </a:p>
          <a:p>
            <a:r>
              <a:rPr lang="en-US" dirty="0"/>
              <a:t>Azure SQL Edge can run on devices that have a minimum of 1 core ranging from IoT devices to Edge Servers</a:t>
            </a:r>
          </a:p>
          <a:p>
            <a:endParaRPr lang="en-US" dirty="0"/>
          </a:p>
          <a:p>
            <a:r>
              <a:rPr lang="en-US" dirty="0"/>
              <a:t>Further, Azure SQL Edge supports connected, disconnected and hybrid scenarios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706DE7-EF56-4069-B31B-943F90638F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902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SQL Edge introduce a couple of new features. </a:t>
            </a:r>
          </a:p>
          <a:p>
            <a:endParaRPr lang="en-US" dirty="0"/>
          </a:p>
          <a:p>
            <a:r>
              <a:rPr lang="en-US" dirty="0"/>
              <a:t>Azure SQL Edge is a fully containerized solution compatible with most docker container engines. It can run not only on Intel/AMD devices but also on ARM 64 devices. </a:t>
            </a:r>
          </a:p>
          <a:p>
            <a:endParaRPr lang="en-US" dirty="0"/>
          </a:p>
          <a:p>
            <a:r>
              <a:rPr lang="en-US" dirty="0"/>
              <a:t>SQL Edge includes native support for data streaming, to and from multiple input and output targets, this is the same engine that powers Azure Stream Analytics. </a:t>
            </a:r>
          </a:p>
          <a:p>
            <a:endParaRPr lang="en-US" dirty="0"/>
          </a:p>
          <a:p>
            <a:r>
              <a:rPr lang="en-US" dirty="0"/>
              <a:t>Time Series Processing is another new feature added to Azure SQL Edge. This comprises of - Time series capabilities already existing in Azure Stream Analytics such as anomaly detection, and we have also designed T-SQL functions and syntax to query time series data. </a:t>
            </a:r>
          </a:p>
          <a:p>
            <a:endParaRPr lang="en-US" dirty="0"/>
          </a:p>
          <a:p>
            <a:r>
              <a:rPr lang="en-US" dirty="0"/>
              <a:t>SQL Edge also has ML inferencing capabilities. ML Models can be trained in the cloud / on premises and deployed to the edge where inferencing can be done on data that is being collected.</a:t>
            </a:r>
          </a:p>
          <a:p>
            <a:endParaRPr lang="en-US" dirty="0"/>
          </a:p>
          <a:p>
            <a:r>
              <a:rPr lang="en-US" dirty="0"/>
              <a:t>There is also Native data movement which ensure seamless integration to Azure and make use of the rich ecosystem of data products made available to customer.. This ensure consistent app development and management from cloud to the edge</a:t>
            </a:r>
          </a:p>
          <a:p>
            <a:endParaRPr lang="en-US" dirty="0"/>
          </a:p>
          <a:p>
            <a:r>
              <a:rPr lang="en-US" dirty="0"/>
              <a:t>Finally when it comes to Security features, we have Data Encryption , Classification and access controls.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706DE7-EF56-4069-B31B-943F90638F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985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spoken about Azure SQL Edge and its features, let us take a look at this reference architecture.</a:t>
            </a:r>
          </a:p>
          <a:p>
            <a:endParaRPr lang="en-US" dirty="0"/>
          </a:p>
          <a:p>
            <a:r>
              <a:rPr lang="en-US" dirty="0"/>
              <a:t>Millions of messages are </a:t>
            </a:r>
            <a:r>
              <a:rPr lang="en-US" dirty="0" err="1"/>
              <a:t>genrated</a:t>
            </a:r>
            <a:r>
              <a:rPr lang="en-US" dirty="0"/>
              <a:t> by the IoT devices and sensos installed in the devices. If you look at the architecture here, you will </a:t>
            </a:r>
            <a:r>
              <a:rPr lang="en-US" dirty="0" err="1"/>
              <a:t>realise</a:t>
            </a:r>
            <a:r>
              <a:rPr lang="en-US" dirty="0"/>
              <a:t> that the goal of Azure SQL Edge is to capture and </a:t>
            </a:r>
            <a:r>
              <a:rPr lang="en-US" dirty="0" err="1"/>
              <a:t>analyse</a:t>
            </a:r>
            <a:r>
              <a:rPr lang="en-US" dirty="0"/>
              <a:t> these messages/data. Azure SQL Edge is a containerized application which runs the same SQL Engine that you would see in other Azure SQL services or on a SQL server. The streaming engine that you see here is similar to Azure Stream Analytics and helps us with tasks such as anomaly detection. windowing aggregation </a:t>
            </a:r>
            <a:r>
              <a:rPr lang="en-US" dirty="0" err="1"/>
              <a:t>etc</a:t>
            </a:r>
            <a:r>
              <a:rPr lang="en-US" dirty="0"/>
              <a:t> playing a key role in Azure SQL Edge's time series capabilities. </a:t>
            </a:r>
          </a:p>
          <a:p>
            <a:endParaRPr lang="en-US" dirty="0"/>
          </a:p>
          <a:p>
            <a:r>
              <a:rPr lang="en-US" dirty="0"/>
              <a:t>The trained ML models that are deployed to </a:t>
            </a:r>
            <a:r>
              <a:rPr lang="en-US" dirty="0" err="1"/>
              <a:t>teh</a:t>
            </a:r>
            <a:r>
              <a:rPr lang="en-US" dirty="0"/>
              <a:t> Azure SQL edge instance will monitor functioning of </a:t>
            </a:r>
            <a:r>
              <a:rPr lang="en-US" dirty="0" err="1"/>
              <a:t>componenets</a:t>
            </a:r>
            <a:r>
              <a:rPr lang="en-US" dirty="0"/>
              <a:t> in either a connected or disconnected state. </a:t>
            </a:r>
          </a:p>
          <a:p>
            <a:endParaRPr lang="en-US" dirty="0"/>
          </a:p>
          <a:p>
            <a:r>
              <a:rPr lang="en-US" dirty="0"/>
              <a:t>Finally, data can be moved to Azure for long term storage and further processing. From storage services, data can be sent to Azure Machine Learning for retraining of models. These updated models can then be sent back to Azure SQL Edge to improve ML performance for the IoT application.</a:t>
            </a:r>
          </a:p>
          <a:p>
            <a:endParaRPr lang="en-US" dirty="0"/>
          </a:p>
          <a:p>
            <a:r>
              <a:rPr lang="en-US" dirty="0"/>
              <a:t>From storage services, business analysts can use Power BI to analyze warehoused data.</a:t>
            </a:r>
          </a:p>
          <a:p>
            <a:endParaRPr lang="en-US" dirty="0"/>
          </a:p>
          <a:p>
            <a:r>
              <a:rPr lang="en-US" dirty="0"/>
              <a:t>Web, mobile, and other applications can be built on the serving layer as well. For example, you can expose APIs based on the storage data for third-party uses.</a:t>
            </a:r>
          </a:p>
          <a:p>
            <a:endParaRPr lang="en-US" dirty="0"/>
          </a:p>
        </p:txBody>
      </p:sp>
      <p:sp>
        <p:nvSpPr>
          <p:cNvPr id="4" name="Slide Number Placeholder 3"/>
          <p:cNvSpPr>
            <a:spLocks noGrp="1"/>
          </p:cNvSpPr>
          <p:nvPr>
            <p:ph type="sldNum" sz="quarter" idx="5"/>
          </p:nvPr>
        </p:nvSpPr>
        <p:spPr/>
        <p:txBody>
          <a:bodyPr/>
          <a:lstStyle/>
          <a:p>
            <a:fld id="{BBBE2730-BCD7-450C-B2E8-469B5BD71CB1}" type="slidenum">
              <a:rPr lang="en-US" smtClean="0"/>
              <a:t>6</a:t>
            </a:fld>
            <a:endParaRPr lang="en-US"/>
          </a:p>
        </p:txBody>
      </p:sp>
    </p:spTree>
    <p:extLst>
      <p:ext uri="{BB962C8B-B14F-4D97-AF65-F5344CB8AC3E}">
        <p14:creationId xmlns:p14="http://schemas.microsoft.com/office/powerpoint/2010/main" val="2678539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ZEISS is a leading technology enterprise in the fields of optics. They added Microsoft Azure SQL Edge and edge computing devices to their production machines to increase efficiency. Manufacturing optics requires incredible precision—even the smallest aberration can result in a distorted image. In photography, this can lead to a blurry picture. In a medical or imaging device, the stakes are much higher.</a:t>
            </a:r>
          </a:p>
          <a:p>
            <a:endParaRPr lang="en-US" dirty="0"/>
          </a:p>
          <a:p>
            <a:r>
              <a:rPr lang="en-US" dirty="0"/>
              <a:t>ZEISS embarked on a digitization process with the goal of creating a connected smart factory to improve efficiency and accuracy. For example, consider a worker who uses a machine to shape a piece of glass into a lens through “rubbing.” After each minute of rubbing, the worker takes a measurement—up to 20 times in the manufacturing process. If ZEISS had the ability to inspect the glass much earlier and faster, this could reduce the number of inspections down to one, which would save time and worker capacity. </a:t>
            </a:r>
          </a:p>
          <a:p>
            <a:endParaRPr lang="en-US" dirty="0"/>
          </a:p>
          <a:p>
            <a:r>
              <a:rPr lang="en-US" dirty="0"/>
              <a:t>ZEISS added IoT devices running SQL Edge for more accurate, faster analytics of sensors that track temperature, humidity, and other conditions. For ZEISS, IoT is critical for delivering the data transparency that enables technicians to instantly understand the state of each machine at a specific point in time, and even to predict future conditions. Now the ZEISS production floor can take advantage of in-database machine learning for immediate scoring, initiating corrective actions and detecting anomalies. The edge devices analyze the data batch, notify technicians of any necessary corrective actions, and then upload the batch to ZEISS’s Azure Data Lake.</a:t>
            </a:r>
          </a:p>
          <a:p>
            <a:endParaRPr lang="en-US" dirty="0"/>
          </a:p>
          <a:p>
            <a:r>
              <a:rPr lang="en-US" b="0" i="0" dirty="0">
                <a:solidFill>
                  <a:srgbClr val="0067B8"/>
                </a:solidFill>
                <a:effectLst/>
                <a:latin typeface="SegoeUI"/>
              </a:rPr>
              <a:t>If Zeiss produced 10 microscopes per day, SQL Edge helps us understand how to use the same resources to deliver 12 microscopes at the same quality. </a:t>
            </a:r>
            <a:endParaRPr lang="en-US" dirty="0"/>
          </a:p>
          <a:p>
            <a:endParaRPr lang="en-US" dirty="0"/>
          </a:p>
        </p:txBody>
      </p:sp>
      <p:sp>
        <p:nvSpPr>
          <p:cNvPr id="4" name="Slide Number Placeholder 3"/>
          <p:cNvSpPr>
            <a:spLocks noGrp="1"/>
          </p:cNvSpPr>
          <p:nvPr>
            <p:ph type="sldNum" sz="quarter" idx="5"/>
          </p:nvPr>
        </p:nvSpPr>
        <p:spPr/>
        <p:txBody>
          <a:bodyPr/>
          <a:lstStyle/>
          <a:p>
            <a:fld id="{BBBE2730-BCD7-450C-B2E8-469B5BD71CB1}" type="slidenum">
              <a:rPr lang="en-US" smtClean="0"/>
              <a:t>8</a:t>
            </a:fld>
            <a:endParaRPr lang="en-US"/>
          </a:p>
        </p:txBody>
      </p:sp>
    </p:spTree>
    <p:extLst>
      <p:ext uri="{BB962C8B-B14F-4D97-AF65-F5344CB8AC3E}">
        <p14:creationId xmlns:p14="http://schemas.microsoft.com/office/powerpoint/2010/main" val="33275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Fugro is a geo-intelligence provider that helps clients in the energy sector gain vital insights for marine projects. To support its clients in early projects phases, Fugro sends a team of oceanographers, meteorologists, to collect environmental data such as water depth, wind, waves, currents, and temperature. This data, which </a:t>
            </a:r>
            <a:r>
              <a:rPr lang="en-US" dirty="0" err="1"/>
              <a:t>iscollected</a:t>
            </a:r>
            <a:r>
              <a:rPr lang="en-US" dirty="0"/>
              <a:t> through sensors on ships. Until recently, the marine data that Fugro collected offshore was made available via a satellite link to the rest of the </a:t>
            </a:r>
            <a:r>
              <a:rPr lang="en-US" dirty="0" err="1"/>
              <a:t>Fugroteam</a:t>
            </a:r>
            <a:r>
              <a:rPr lang="en-US" dirty="0"/>
              <a:t>, which is based at the company office on dry land. This data acquired over satellite was then imported into Microsoft SQL Server on premises. Finally, the Fugro team would run analytics on the collected data to derive insights that would help their clients produce cost-effective, sustainable designs for their energy projects.</a:t>
            </a:r>
          </a:p>
          <a:p>
            <a:endParaRPr lang="en-US" dirty="0"/>
          </a:p>
          <a:p>
            <a:r>
              <a:rPr lang="en-US" dirty="0"/>
              <a:t>As you can see there were multiple challenges Fugro faced here</a:t>
            </a:r>
          </a:p>
          <a:p>
            <a:r>
              <a:rPr lang="en-US" dirty="0"/>
              <a:t>1. They were unable to run real time insights </a:t>
            </a:r>
          </a:p>
          <a:p>
            <a:r>
              <a:rPr lang="en-US" dirty="0"/>
              <a:t>Most of the </a:t>
            </a:r>
            <a:r>
              <a:rPr lang="en-US" dirty="0" err="1"/>
              <a:t>anlaytics</a:t>
            </a:r>
            <a:r>
              <a:rPr lang="en-US" dirty="0"/>
              <a:t> happened only after the ship had reached the coast</a:t>
            </a:r>
          </a:p>
          <a:p>
            <a:r>
              <a:rPr lang="en-US" dirty="0"/>
              <a:t>The had to store exploration data on </a:t>
            </a:r>
            <a:r>
              <a:rPr lang="en-US" dirty="0" err="1"/>
              <a:t>teh</a:t>
            </a:r>
            <a:r>
              <a:rPr lang="en-US" dirty="0"/>
              <a:t> ship which went to 100s of GB</a:t>
            </a:r>
          </a:p>
          <a:p>
            <a:endParaRPr lang="en-US" dirty="0"/>
          </a:p>
          <a:p>
            <a:r>
              <a:rPr lang="en-US" dirty="0"/>
              <a:t>The company set out to fix these problems by moving analytics to the cloud and network edge. First,</a:t>
            </a:r>
          </a:p>
          <a:p>
            <a:r>
              <a:rPr lang="en-US" dirty="0"/>
              <a:t>the Fugro team migrated its on-premises SQL Server environment to Azure SQL Database</a:t>
            </a:r>
          </a:p>
          <a:p>
            <a:r>
              <a:rPr lang="en-US" dirty="0"/>
              <a:t>in the cloud. Then, the team devised a new process in which Azure IoT Edge and Azure SQL Edge</a:t>
            </a:r>
          </a:p>
          <a:p>
            <a:r>
              <a:rPr lang="en-US" dirty="0"/>
              <a:t>would be deployed locally at the offshore project site on unmanned vessels. </a:t>
            </a:r>
          </a:p>
          <a:p>
            <a:endParaRPr lang="en-US" dirty="0"/>
          </a:p>
          <a:p>
            <a:r>
              <a:rPr lang="en-US" dirty="0"/>
              <a:t>Owing to Azure SQL Edge, the team is now able to be ingest, query, store, and</a:t>
            </a:r>
          </a:p>
          <a:p>
            <a:r>
              <a:rPr lang="en-US" dirty="0"/>
              <a:t>process time series data locally at the edge, saving the company significant time and costs associated with latency</a:t>
            </a:r>
          </a:p>
          <a:p>
            <a:r>
              <a:rPr lang="en-US" dirty="0"/>
              <a:t>and bandwidth usage.</a:t>
            </a:r>
          </a:p>
        </p:txBody>
      </p:sp>
      <p:sp>
        <p:nvSpPr>
          <p:cNvPr id="4" name="Slide Number Placeholder 3"/>
          <p:cNvSpPr>
            <a:spLocks noGrp="1"/>
          </p:cNvSpPr>
          <p:nvPr>
            <p:ph type="sldNum" sz="quarter" idx="5"/>
          </p:nvPr>
        </p:nvSpPr>
        <p:spPr/>
        <p:txBody>
          <a:bodyPr/>
          <a:lstStyle/>
          <a:p>
            <a:fld id="{BBBE2730-BCD7-450C-B2E8-469B5BD71CB1}" type="slidenum">
              <a:rPr lang="en-US" smtClean="0"/>
              <a:t>9</a:t>
            </a:fld>
            <a:endParaRPr lang="en-US"/>
          </a:p>
        </p:txBody>
      </p:sp>
    </p:spTree>
    <p:extLst>
      <p:ext uri="{BB962C8B-B14F-4D97-AF65-F5344CB8AC3E}">
        <p14:creationId xmlns:p14="http://schemas.microsoft.com/office/powerpoint/2010/main" val="247855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Achilles , a leading plastic film manufacturer, was looking to improve the efficiency of their factory processes - improve data analysis and standardize employee production. Precision is very important for Achilles. They envisioned a </a:t>
            </a:r>
            <a:r>
              <a:rPr lang="en-US" dirty="0" err="1"/>
              <a:t>sysetem</a:t>
            </a:r>
            <a:r>
              <a:rPr lang="en-US" dirty="0"/>
              <a:t> that gave crew's </a:t>
            </a:r>
            <a:r>
              <a:rPr lang="en-US" dirty="0" err="1"/>
              <a:t>accesss</a:t>
            </a:r>
            <a:r>
              <a:rPr lang="en-US" dirty="0"/>
              <a:t> to the latest procedures for every production run. </a:t>
            </a:r>
          </a:p>
          <a:p>
            <a:endParaRPr lang="en-US" dirty="0"/>
          </a:p>
          <a:p>
            <a:r>
              <a:rPr lang="en-US" dirty="0"/>
              <a:t>Using Azure SQL Edge, their IT team developed the Achilles Shop Floor Data Collection system, which provides crews with both an easily updated digital handbook for setting up every job and an onsite data collection mechanism.</a:t>
            </a:r>
          </a:p>
          <a:p>
            <a:r>
              <a:rPr lang="en-US" dirty="0"/>
              <a:t>The company loads the digital handbooks on its Microsoft SQL Server, and that data is </a:t>
            </a:r>
            <a:r>
              <a:rPr lang="en-US" dirty="0" err="1"/>
              <a:t>transmited</a:t>
            </a:r>
            <a:r>
              <a:rPr lang="en-US" dirty="0"/>
              <a:t> to handheld devices on the shop floor for up-to-the-minute guidance for every job. The crews use Surface devices deployed on the shop floor that run the Shop Floor Data Collection system and Azure SQL Edge. The devices display the digital handbooks for each job for easy reference, and crews update them periodically to document machine settings, which then syncs back to the company’s on-premises SQL Servers.</a:t>
            </a:r>
          </a:p>
          <a:p>
            <a:endParaRPr lang="en-US" dirty="0"/>
          </a:p>
          <a:p>
            <a:r>
              <a:rPr lang="en-US" dirty="0"/>
              <a:t>This production data—which once languished in a file cabinet—is now providing value. Along with providing guidance for the crews running the shop floor equipment, they’re collecting values about shop floor conditions and machine settings that enhance quality. All of that feeds back into product design and manufacturing process standards to give them control they’ve never had before.</a:t>
            </a:r>
          </a:p>
        </p:txBody>
      </p:sp>
      <p:sp>
        <p:nvSpPr>
          <p:cNvPr id="4" name="Slide Number Placeholder 3"/>
          <p:cNvSpPr>
            <a:spLocks noGrp="1"/>
          </p:cNvSpPr>
          <p:nvPr>
            <p:ph type="sldNum" sz="quarter" idx="5"/>
          </p:nvPr>
        </p:nvSpPr>
        <p:spPr/>
        <p:txBody>
          <a:bodyPr/>
          <a:lstStyle/>
          <a:p>
            <a:fld id="{BBBE2730-BCD7-450C-B2E8-469B5BD71CB1}" type="slidenum">
              <a:rPr lang="en-US" smtClean="0"/>
              <a:t>10</a:t>
            </a:fld>
            <a:endParaRPr lang="en-US"/>
          </a:p>
        </p:txBody>
      </p:sp>
    </p:spTree>
    <p:extLst>
      <p:ext uri="{BB962C8B-B14F-4D97-AF65-F5344CB8AC3E}">
        <p14:creationId xmlns:p14="http://schemas.microsoft.com/office/powerpoint/2010/main" val="266307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BE2730-BCD7-450C-B2E8-469B5BD71CB1}" type="slidenum">
              <a:rPr lang="en-US" smtClean="0"/>
              <a:t>11</a:t>
            </a:fld>
            <a:endParaRPr lang="en-US"/>
          </a:p>
        </p:txBody>
      </p:sp>
    </p:spTree>
    <p:extLst>
      <p:ext uri="{BB962C8B-B14F-4D97-AF65-F5344CB8AC3E}">
        <p14:creationId xmlns:p14="http://schemas.microsoft.com/office/powerpoint/2010/main" val="3947240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EC68-5785-47F4-B8C9-975CDA2112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F6F927-63A2-4D9D-A1C7-75769E59F5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6CBA88-4B14-4AFC-98FF-C0D90FE616F8}"/>
              </a:ext>
            </a:extLst>
          </p:cNvPr>
          <p:cNvSpPr>
            <a:spLocks noGrp="1"/>
          </p:cNvSpPr>
          <p:nvPr>
            <p:ph type="dt" sz="half" idx="10"/>
          </p:nvPr>
        </p:nvSpPr>
        <p:spPr/>
        <p:txBody>
          <a:bodyPr/>
          <a:lstStyle/>
          <a:p>
            <a:fld id="{BD44D048-90E8-4A50-BBC0-65D95266D74B}" type="datetimeFigureOut">
              <a:rPr lang="en-US" smtClean="0"/>
              <a:t>11/12/2021</a:t>
            </a:fld>
            <a:endParaRPr lang="en-US"/>
          </a:p>
        </p:txBody>
      </p:sp>
      <p:sp>
        <p:nvSpPr>
          <p:cNvPr id="5" name="Footer Placeholder 4">
            <a:extLst>
              <a:ext uri="{FF2B5EF4-FFF2-40B4-BE49-F238E27FC236}">
                <a16:creationId xmlns:a16="http://schemas.microsoft.com/office/drawing/2014/main" id="{D3613195-49B1-4074-991A-C378DE9D8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F6900-D176-4C0A-A504-ADABD422A984}"/>
              </a:ext>
            </a:extLst>
          </p:cNvPr>
          <p:cNvSpPr>
            <a:spLocks noGrp="1"/>
          </p:cNvSpPr>
          <p:nvPr>
            <p:ph type="sldNum" sz="quarter" idx="12"/>
          </p:nvPr>
        </p:nvSpPr>
        <p:spPr/>
        <p:txBody>
          <a:bodyPr/>
          <a:lstStyle/>
          <a:p>
            <a:fld id="{F76B105C-DAAD-44DC-9A3B-095DD15E8663}" type="slidenum">
              <a:rPr lang="en-US" smtClean="0"/>
              <a:t>‹#›</a:t>
            </a:fld>
            <a:endParaRPr lang="en-US"/>
          </a:p>
        </p:txBody>
      </p:sp>
    </p:spTree>
    <p:extLst>
      <p:ext uri="{BB962C8B-B14F-4D97-AF65-F5344CB8AC3E}">
        <p14:creationId xmlns:p14="http://schemas.microsoft.com/office/powerpoint/2010/main" val="17806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99FF-BAD6-408C-9E62-3C28DDA363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B81B9E-A370-404D-B2EE-288B04501A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89CA1-53E7-4206-A5B1-850693329827}"/>
              </a:ext>
            </a:extLst>
          </p:cNvPr>
          <p:cNvSpPr>
            <a:spLocks noGrp="1"/>
          </p:cNvSpPr>
          <p:nvPr>
            <p:ph type="dt" sz="half" idx="10"/>
          </p:nvPr>
        </p:nvSpPr>
        <p:spPr/>
        <p:txBody>
          <a:bodyPr/>
          <a:lstStyle/>
          <a:p>
            <a:fld id="{BD44D048-90E8-4A50-BBC0-65D95266D74B}" type="datetimeFigureOut">
              <a:rPr lang="en-US" smtClean="0"/>
              <a:t>11/12/2021</a:t>
            </a:fld>
            <a:endParaRPr lang="en-US"/>
          </a:p>
        </p:txBody>
      </p:sp>
      <p:sp>
        <p:nvSpPr>
          <p:cNvPr id="5" name="Footer Placeholder 4">
            <a:extLst>
              <a:ext uri="{FF2B5EF4-FFF2-40B4-BE49-F238E27FC236}">
                <a16:creationId xmlns:a16="http://schemas.microsoft.com/office/drawing/2014/main" id="{0A7BDAFF-5BC5-4A9C-A83C-C04FC654A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72F1B-FA92-4F19-8F4B-0641D3E84DBE}"/>
              </a:ext>
            </a:extLst>
          </p:cNvPr>
          <p:cNvSpPr>
            <a:spLocks noGrp="1"/>
          </p:cNvSpPr>
          <p:nvPr>
            <p:ph type="sldNum" sz="quarter" idx="12"/>
          </p:nvPr>
        </p:nvSpPr>
        <p:spPr/>
        <p:txBody>
          <a:bodyPr/>
          <a:lstStyle/>
          <a:p>
            <a:fld id="{F76B105C-DAAD-44DC-9A3B-095DD15E8663}" type="slidenum">
              <a:rPr lang="en-US" smtClean="0"/>
              <a:t>‹#›</a:t>
            </a:fld>
            <a:endParaRPr lang="en-US"/>
          </a:p>
        </p:txBody>
      </p:sp>
    </p:spTree>
    <p:extLst>
      <p:ext uri="{BB962C8B-B14F-4D97-AF65-F5344CB8AC3E}">
        <p14:creationId xmlns:p14="http://schemas.microsoft.com/office/powerpoint/2010/main" val="29270606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55170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5439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7756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6517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0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6674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38385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65146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95860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70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6A8A83-5038-431F-A3ED-10E871EB6A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29CFF4-D2E6-44EC-93D8-E33D2423AA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8288D-F22D-4EDE-8AA2-633318E9E28F}"/>
              </a:ext>
            </a:extLst>
          </p:cNvPr>
          <p:cNvSpPr>
            <a:spLocks noGrp="1"/>
          </p:cNvSpPr>
          <p:nvPr>
            <p:ph type="dt" sz="half" idx="10"/>
          </p:nvPr>
        </p:nvSpPr>
        <p:spPr/>
        <p:txBody>
          <a:bodyPr/>
          <a:lstStyle/>
          <a:p>
            <a:fld id="{BD44D048-90E8-4A50-BBC0-65D95266D74B}" type="datetimeFigureOut">
              <a:rPr lang="en-US" smtClean="0"/>
              <a:t>11/12/2021</a:t>
            </a:fld>
            <a:endParaRPr lang="en-US"/>
          </a:p>
        </p:txBody>
      </p:sp>
      <p:sp>
        <p:nvSpPr>
          <p:cNvPr id="5" name="Footer Placeholder 4">
            <a:extLst>
              <a:ext uri="{FF2B5EF4-FFF2-40B4-BE49-F238E27FC236}">
                <a16:creationId xmlns:a16="http://schemas.microsoft.com/office/drawing/2014/main" id="{78853781-0F27-4651-893F-9B83008B5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E2B4B-9507-41D6-93CE-ADDC4B92A433}"/>
              </a:ext>
            </a:extLst>
          </p:cNvPr>
          <p:cNvSpPr>
            <a:spLocks noGrp="1"/>
          </p:cNvSpPr>
          <p:nvPr>
            <p:ph type="sldNum" sz="quarter" idx="12"/>
          </p:nvPr>
        </p:nvSpPr>
        <p:spPr/>
        <p:txBody>
          <a:bodyPr/>
          <a:lstStyle/>
          <a:p>
            <a:fld id="{F76B105C-DAAD-44DC-9A3B-095DD15E8663}" type="slidenum">
              <a:rPr lang="en-US" smtClean="0"/>
              <a:t>‹#›</a:t>
            </a:fld>
            <a:endParaRPr lang="en-US"/>
          </a:p>
        </p:txBody>
      </p:sp>
    </p:spTree>
    <p:extLst>
      <p:ext uri="{BB962C8B-B14F-4D97-AF65-F5344CB8AC3E}">
        <p14:creationId xmlns:p14="http://schemas.microsoft.com/office/powerpoint/2010/main" val="3726327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ank You (1)">
    <p:bg>
      <p:bgPr>
        <a:solidFill>
          <a:schemeClr val="tx1"/>
        </a:solidFill>
        <a:effectLst/>
      </p:bgPr>
    </p:bg>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D127D75A-4DCD-4F68-A133-54D6E5538C5F}"/>
              </a:ext>
            </a:extLst>
          </p:cNvPr>
          <p:cNvSpPr>
            <a:spLocks noGrp="1"/>
          </p:cNvSpPr>
          <p:nvPr>
            <p:ph type="body" sz="quarter" idx="10" hasCustomPrompt="1"/>
          </p:nvPr>
        </p:nvSpPr>
        <p:spPr>
          <a:xfrm>
            <a:off x="2238376" y="1778001"/>
            <a:ext cx="7699375" cy="2793999"/>
          </a:xfrm>
          <a:ln>
            <a:noFill/>
          </a:ln>
        </p:spPr>
        <p:txBody>
          <a:bodyPr anchor="ctr" anchorCtr="0">
            <a:noAutofit/>
          </a:bodyPr>
          <a:lstStyle>
            <a:lvl1pPr algn="ctr">
              <a:lnSpc>
                <a:spcPct val="88000"/>
              </a:lnSpc>
              <a:defRPr sz="4000">
                <a:solidFill>
                  <a:schemeClr val="bg1"/>
                </a:solidFill>
              </a:defRPr>
            </a:lvl1pPr>
            <a:lvl2pPr algn="ctr">
              <a:defRPr sz="3333">
                <a:solidFill>
                  <a:schemeClr val="bg1"/>
                </a:solidFill>
              </a:defRPr>
            </a:lvl2pPr>
            <a:lvl3pPr algn="ctr">
              <a:defRPr sz="3333">
                <a:solidFill>
                  <a:schemeClr val="bg1"/>
                </a:solidFill>
              </a:defRPr>
            </a:lvl3pPr>
            <a:lvl4pPr algn="ctr">
              <a:defRPr sz="3333">
                <a:solidFill>
                  <a:schemeClr val="bg1"/>
                </a:solidFill>
              </a:defRPr>
            </a:lvl4pPr>
            <a:lvl5pPr algn="ctr">
              <a:defRPr sz="3333">
                <a:solidFill>
                  <a:schemeClr val="bg1"/>
                </a:solidFill>
              </a:defRPr>
            </a:lvl5pPr>
          </a:lstStyle>
          <a:p>
            <a:pPr lvl="0"/>
            <a:r>
              <a:rPr lang="en-US"/>
              <a:t>Thank you</a:t>
            </a:r>
          </a:p>
        </p:txBody>
      </p:sp>
      <p:pic>
        <p:nvPicPr>
          <p:cNvPr id="5" name="Graphic 4">
            <a:extLst>
              <a:ext uri="{FF2B5EF4-FFF2-40B4-BE49-F238E27FC236}">
                <a16:creationId xmlns:a16="http://schemas.microsoft.com/office/drawing/2014/main" id="{DFEF2DC7-5EEE-49CA-A09A-2272CD3EEF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43718" y="6350001"/>
            <a:ext cx="894282" cy="190499"/>
          </a:xfrm>
          <a:prstGeom prst="rect">
            <a:avLst/>
          </a:prstGeom>
        </p:spPr>
      </p:pic>
      <p:sp>
        <p:nvSpPr>
          <p:cNvPr id="7" name="Text Placeholder 23">
            <a:extLst>
              <a:ext uri="{FF2B5EF4-FFF2-40B4-BE49-F238E27FC236}">
                <a16:creationId xmlns:a16="http://schemas.microsoft.com/office/drawing/2014/main" id="{EE6502C8-935D-41C8-B85F-4D730D8C6A9D}"/>
              </a:ext>
            </a:extLst>
          </p:cNvPr>
          <p:cNvSpPr>
            <a:spLocks noGrp="1"/>
          </p:cNvSpPr>
          <p:nvPr>
            <p:ph type="body" sz="quarter" idx="11" hasCustomPrompt="1"/>
          </p:nvPr>
        </p:nvSpPr>
        <p:spPr>
          <a:xfrm>
            <a:off x="254000" y="6350000"/>
            <a:ext cx="1714500" cy="190500"/>
          </a:xfrm>
        </p:spPr>
        <p:txBody>
          <a:bodyPr>
            <a:normAutofit/>
          </a:bodyPr>
          <a:lstStyle>
            <a:lvl1pPr>
              <a:defRPr sz="11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MR Days</a:t>
            </a:r>
          </a:p>
        </p:txBody>
      </p:sp>
    </p:spTree>
    <p:extLst>
      <p:ext uri="{BB962C8B-B14F-4D97-AF65-F5344CB8AC3E}">
        <p14:creationId xmlns:p14="http://schemas.microsoft.com/office/powerpoint/2010/main" val="994713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9533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8441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75231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2582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1398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6524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7831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E6A3-FD40-4B60-ABBE-CEB40F5058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830474-57B8-4C71-A0BE-B3BD524412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9401-C144-4E06-8BF1-6952F12A980D}"/>
              </a:ext>
            </a:extLst>
          </p:cNvPr>
          <p:cNvSpPr>
            <a:spLocks noGrp="1"/>
          </p:cNvSpPr>
          <p:nvPr>
            <p:ph type="dt" sz="half" idx="10"/>
          </p:nvPr>
        </p:nvSpPr>
        <p:spPr/>
        <p:txBody>
          <a:bodyPr/>
          <a:lstStyle/>
          <a:p>
            <a:fld id="{BD44D048-90E8-4A50-BBC0-65D95266D74B}" type="datetimeFigureOut">
              <a:rPr lang="en-US" smtClean="0"/>
              <a:t>11/12/2021</a:t>
            </a:fld>
            <a:endParaRPr lang="en-US"/>
          </a:p>
        </p:txBody>
      </p:sp>
      <p:sp>
        <p:nvSpPr>
          <p:cNvPr id="5" name="Footer Placeholder 4">
            <a:extLst>
              <a:ext uri="{FF2B5EF4-FFF2-40B4-BE49-F238E27FC236}">
                <a16:creationId xmlns:a16="http://schemas.microsoft.com/office/drawing/2014/main" id="{8AEF8C62-D8A2-4F9C-91CE-79F6AAAC2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3C2A0-8280-49D7-ADB0-1E1015969D08}"/>
              </a:ext>
            </a:extLst>
          </p:cNvPr>
          <p:cNvSpPr>
            <a:spLocks noGrp="1"/>
          </p:cNvSpPr>
          <p:nvPr>
            <p:ph type="sldNum" sz="quarter" idx="12"/>
          </p:nvPr>
        </p:nvSpPr>
        <p:spPr/>
        <p:txBody>
          <a:bodyPr/>
          <a:lstStyle/>
          <a:p>
            <a:fld id="{F76B105C-DAAD-44DC-9A3B-095DD15E8663}" type="slidenum">
              <a:rPr lang="en-US" smtClean="0"/>
              <a:t>‹#›</a:t>
            </a:fld>
            <a:endParaRPr lang="en-US"/>
          </a:p>
        </p:txBody>
      </p:sp>
    </p:spTree>
    <p:extLst>
      <p:ext uri="{BB962C8B-B14F-4D97-AF65-F5344CB8AC3E}">
        <p14:creationId xmlns:p14="http://schemas.microsoft.com/office/powerpoint/2010/main" val="3650041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296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155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450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41485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51371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62910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15432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5843095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59673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82040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457E4-5202-437E-8CE4-4B5FD8724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FA2841-262D-43DE-BCA3-86AFF2EC4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B05CA3-E8B6-4534-9455-65FBFB66CBA7}"/>
              </a:ext>
            </a:extLst>
          </p:cNvPr>
          <p:cNvSpPr>
            <a:spLocks noGrp="1"/>
          </p:cNvSpPr>
          <p:nvPr>
            <p:ph type="dt" sz="half" idx="10"/>
          </p:nvPr>
        </p:nvSpPr>
        <p:spPr/>
        <p:txBody>
          <a:bodyPr/>
          <a:lstStyle/>
          <a:p>
            <a:fld id="{BD44D048-90E8-4A50-BBC0-65D95266D74B}" type="datetimeFigureOut">
              <a:rPr lang="en-US" smtClean="0"/>
              <a:t>11/12/2021</a:t>
            </a:fld>
            <a:endParaRPr lang="en-US"/>
          </a:p>
        </p:txBody>
      </p:sp>
      <p:sp>
        <p:nvSpPr>
          <p:cNvPr id="5" name="Footer Placeholder 4">
            <a:extLst>
              <a:ext uri="{FF2B5EF4-FFF2-40B4-BE49-F238E27FC236}">
                <a16:creationId xmlns:a16="http://schemas.microsoft.com/office/drawing/2014/main" id="{C56F4223-34FC-46E1-98B4-744080BCA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EF631D-C643-4700-B203-B47AB543734B}"/>
              </a:ext>
            </a:extLst>
          </p:cNvPr>
          <p:cNvSpPr>
            <a:spLocks noGrp="1"/>
          </p:cNvSpPr>
          <p:nvPr>
            <p:ph type="sldNum" sz="quarter" idx="12"/>
          </p:nvPr>
        </p:nvSpPr>
        <p:spPr/>
        <p:txBody>
          <a:bodyPr/>
          <a:lstStyle/>
          <a:p>
            <a:fld id="{F76B105C-DAAD-44DC-9A3B-095DD15E8663}" type="slidenum">
              <a:rPr lang="en-US" smtClean="0"/>
              <a:t>‹#›</a:t>
            </a:fld>
            <a:endParaRPr lang="en-US"/>
          </a:p>
        </p:txBody>
      </p:sp>
    </p:spTree>
    <p:extLst>
      <p:ext uri="{BB962C8B-B14F-4D97-AF65-F5344CB8AC3E}">
        <p14:creationId xmlns:p14="http://schemas.microsoft.com/office/powerpoint/2010/main" val="1105087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7664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8056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71334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6783836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25961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38363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532436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4994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08799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786192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8B6E-A55E-491E-B6C0-591CD529E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22D671-2D0E-4358-9CFA-EEE124A58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A5413B-623A-4795-98A0-39996D7077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442613-89F2-44E2-B28C-33D91708D9E5}"/>
              </a:ext>
            </a:extLst>
          </p:cNvPr>
          <p:cNvSpPr>
            <a:spLocks noGrp="1"/>
          </p:cNvSpPr>
          <p:nvPr>
            <p:ph type="dt" sz="half" idx="10"/>
          </p:nvPr>
        </p:nvSpPr>
        <p:spPr/>
        <p:txBody>
          <a:bodyPr/>
          <a:lstStyle/>
          <a:p>
            <a:fld id="{BD44D048-90E8-4A50-BBC0-65D95266D74B}" type="datetimeFigureOut">
              <a:rPr lang="en-US" smtClean="0"/>
              <a:t>11/12/2021</a:t>
            </a:fld>
            <a:endParaRPr lang="en-US"/>
          </a:p>
        </p:txBody>
      </p:sp>
      <p:sp>
        <p:nvSpPr>
          <p:cNvPr id="6" name="Footer Placeholder 5">
            <a:extLst>
              <a:ext uri="{FF2B5EF4-FFF2-40B4-BE49-F238E27FC236}">
                <a16:creationId xmlns:a16="http://schemas.microsoft.com/office/drawing/2014/main" id="{2CCF15E0-A6F3-4C38-B34E-7C956B89E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A74DA1-3435-4EC8-83A4-62FC08BA855C}"/>
              </a:ext>
            </a:extLst>
          </p:cNvPr>
          <p:cNvSpPr>
            <a:spLocks noGrp="1"/>
          </p:cNvSpPr>
          <p:nvPr>
            <p:ph type="sldNum" sz="quarter" idx="12"/>
          </p:nvPr>
        </p:nvSpPr>
        <p:spPr/>
        <p:txBody>
          <a:bodyPr/>
          <a:lstStyle/>
          <a:p>
            <a:fld id="{F76B105C-DAAD-44DC-9A3B-095DD15E8663}" type="slidenum">
              <a:rPr lang="en-US" smtClean="0"/>
              <a:t>‹#›</a:t>
            </a:fld>
            <a:endParaRPr lang="en-US"/>
          </a:p>
        </p:txBody>
      </p:sp>
    </p:spTree>
    <p:extLst>
      <p:ext uri="{BB962C8B-B14F-4D97-AF65-F5344CB8AC3E}">
        <p14:creationId xmlns:p14="http://schemas.microsoft.com/office/powerpoint/2010/main" val="3128633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686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0840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64780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20387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789531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E6124-EB8E-4862-BF34-6C2C521148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7357B1-89AE-4E8D-8250-EEBAF9A12AB9}"/>
              </a:ext>
            </a:extLst>
          </p:cNvPr>
          <p:cNvSpPr>
            <a:spLocks noGrp="1"/>
          </p:cNvSpPr>
          <p:nvPr>
            <p:ph idx="1"/>
          </p:nvPr>
        </p:nvSpPr>
        <p:spPr>
          <a:xfrm>
            <a:off x="455994" y="1817559"/>
            <a:ext cx="1130646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14A1ED-B4A4-4B9A-9BC0-34E2243E5287}"/>
              </a:ext>
            </a:extLst>
          </p:cNvPr>
          <p:cNvSpPr>
            <a:spLocks noGrp="1"/>
          </p:cNvSpPr>
          <p:nvPr>
            <p:ph type="dt" sz="half" idx="10"/>
          </p:nvPr>
        </p:nvSpPr>
        <p:spPr/>
        <p:txBody>
          <a:bodyPr/>
          <a:lstStyle/>
          <a:p>
            <a:fld id="{D28C6E75-881E-4DC7-9FA2-33D3ECEC0713}" type="datetimeFigureOut">
              <a:rPr lang="en-US" smtClean="0"/>
              <a:t>11/12/2021</a:t>
            </a:fld>
            <a:endParaRPr lang="en-US"/>
          </a:p>
        </p:txBody>
      </p:sp>
      <p:sp>
        <p:nvSpPr>
          <p:cNvPr id="5" name="Footer Placeholder 4">
            <a:extLst>
              <a:ext uri="{FF2B5EF4-FFF2-40B4-BE49-F238E27FC236}">
                <a16:creationId xmlns:a16="http://schemas.microsoft.com/office/drawing/2014/main" id="{72A5C611-FE9E-4FD8-B977-777A36548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FF024-4866-445C-ADF1-1DA40B06DC48}"/>
              </a:ext>
            </a:extLst>
          </p:cNvPr>
          <p:cNvSpPr>
            <a:spLocks noGrp="1"/>
          </p:cNvSpPr>
          <p:nvPr>
            <p:ph type="sldNum" sz="quarter" idx="12"/>
          </p:nvPr>
        </p:nvSpPr>
        <p:spPr/>
        <p:txBody>
          <a:bodyPr/>
          <a:lstStyle/>
          <a:p>
            <a:fld id="{638B5533-DFDF-4A97-966C-FF9E012006AA}" type="slidenum">
              <a:rPr lang="en-US" smtClean="0"/>
              <a:t>‹#›</a:t>
            </a:fld>
            <a:endParaRPr lang="en-US"/>
          </a:p>
        </p:txBody>
      </p:sp>
    </p:spTree>
    <p:extLst>
      <p:ext uri="{BB962C8B-B14F-4D97-AF65-F5344CB8AC3E}">
        <p14:creationId xmlns:p14="http://schemas.microsoft.com/office/powerpoint/2010/main" val="6300369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991281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82888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163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3"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392057878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B097-38AA-42B1-B250-5774E854ED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7EE4A5-7584-4409-9ACC-63A6E6F301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499F69-33F4-4A85-AA63-68C4F1DFC2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55117C-05ED-4564-9137-CDD93C6466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1613B4-EC93-42A8-928F-81783C1F4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B386F7-4A74-4E30-B82D-CB2AAC01B6AA}"/>
              </a:ext>
            </a:extLst>
          </p:cNvPr>
          <p:cNvSpPr>
            <a:spLocks noGrp="1"/>
          </p:cNvSpPr>
          <p:nvPr>
            <p:ph type="dt" sz="half" idx="10"/>
          </p:nvPr>
        </p:nvSpPr>
        <p:spPr/>
        <p:txBody>
          <a:bodyPr/>
          <a:lstStyle/>
          <a:p>
            <a:fld id="{BD44D048-90E8-4A50-BBC0-65D95266D74B}" type="datetimeFigureOut">
              <a:rPr lang="en-US" smtClean="0"/>
              <a:t>11/12/2021</a:t>
            </a:fld>
            <a:endParaRPr lang="en-US"/>
          </a:p>
        </p:txBody>
      </p:sp>
      <p:sp>
        <p:nvSpPr>
          <p:cNvPr id="8" name="Footer Placeholder 7">
            <a:extLst>
              <a:ext uri="{FF2B5EF4-FFF2-40B4-BE49-F238E27FC236}">
                <a16:creationId xmlns:a16="http://schemas.microsoft.com/office/drawing/2014/main" id="{5D310789-C52B-42BC-A6A3-EE89D0965D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24171E-0C80-4BDE-8FA0-043EA42DBF73}"/>
              </a:ext>
            </a:extLst>
          </p:cNvPr>
          <p:cNvSpPr>
            <a:spLocks noGrp="1"/>
          </p:cNvSpPr>
          <p:nvPr>
            <p:ph type="sldNum" sz="quarter" idx="12"/>
          </p:nvPr>
        </p:nvSpPr>
        <p:spPr/>
        <p:txBody>
          <a:bodyPr/>
          <a:lstStyle/>
          <a:p>
            <a:fld id="{F76B105C-DAAD-44DC-9A3B-095DD15E8663}" type="slidenum">
              <a:rPr lang="en-US" smtClean="0"/>
              <a:t>‹#›</a:t>
            </a:fld>
            <a:endParaRPr lang="en-US"/>
          </a:p>
        </p:txBody>
      </p:sp>
    </p:spTree>
    <p:extLst>
      <p:ext uri="{BB962C8B-B14F-4D97-AF65-F5344CB8AC3E}">
        <p14:creationId xmlns:p14="http://schemas.microsoft.com/office/powerpoint/2010/main" val="24794275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8459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1728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287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5764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2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421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714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0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096720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6847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DA56B-C0CA-4990-B9D6-BF4A36C02F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24D264-527D-433F-AAC3-29A2F421DCBE}"/>
              </a:ext>
            </a:extLst>
          </p:cNvPr>
          <p:cNvSpPr>
            <a:spLocks noGrp="1"/>
          </p:cNvSpPr>
          <p:nvPr>
            <p:ph type="dt" sz="half" idx="10"/>
          </p:nvPr>
        </p:nvSpPr>
        <p:spPr/>
        <p:txBody>
          <a:bodyPr/>
          <a:lstStyle/>
          <a:p>
            <a:fld id="{BD44D048-90E8-4A50-BBC0-65D95266D74B}" type="datetimeFigureOut">
              <a:rPr lang="en-US" smtClean="0"/>
              <a:t>11/12/2021</a:t>
            </a:fld>
            <a:endParaRPr lang="en-US"/>
          </a:p>
        </p:txBody>
      </p:sp>
      <p:sp>
        <p:nvSpPr>
          <p:cNvPr id="4" name="Footer Placeholder 3">
            <a:extLst>
              <a:ext uri="{FF2B5EF4-FFF2-40B4-BE49-F238E27FC236}">
                <a16:creationId xmlns:a16="http://schemas.microsoft.com/office/drawing/2014/main" id="{D77A3682-68B2-41F7-AB17-83A6CA3FC8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B370C9-DA51-4530-818E-6F79DCDC7958}"/>
              </a:ext>
            </a:extLst>
          </p:cNvPr>
          <p:cNvSpPr>
            <a:spLocks noGrp="1"/>
          </p:cNvSpPr>
          <p:nvPr>
            <p:ph type="sldNum" sz="quarter" idx="12"/>
          </p:nvPr>
        </p:nvSpPr>
        <p:spPr/>
        <p:txBody>
          <a:bodyPr/>
          <a:lstStyle/>
          <a:p>
            <a:fld id="{F76B105C-DAAD-44DC-9A3B-095DD15E8663}" type="slidenum">
              <a:rPr lang="en-US" smtClean="0"/>
              <a:t>‹#›</a:t>
            </a:fld>
            <a:endParaRPr lang="en-US"/>
          </a:p>
        </p:txBody>
      </p:sp>
    </p:spTree>
    <p:extLst>
      <p:ext uri="{BB962C8B-B14F-4D97-AF65-F5344CB8AC3E}">
        <p14:creationId xmlns:p14="http://schemas.microsoft.com/office/powerpoint/2010/main" val="4846728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95040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9959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57702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15985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9384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92150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4838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2251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56695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749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42CD58-9D2A-4FAE-BBFF-257C9315775C}"/>
              </a:ext>
            </a:extLst>
          </p:cNvPr>
          <p:cNvSpPr>
            <a:spLocks noGrp="1"/>
          </p:cNvSpPr>
          <p:nvPr>
            <p:ph type="dt" sz="half" idx="10"/>
          </p:nvPr>
        </p:nvSpPr>
        <p:spPr/>
        <p:txBody>
          <a:bodyPr/>
          <a:lstStyle/>
          <a:p>
            <a:fld id="{BD44D048-90E8-4A50-BBC0-65D95266D74B}" type="datetimeFigureOut">
              <a:rPr lang="en-US" smtClean="0"/>
              <a:t>11/12/2021</a:t>
            </a:fld>
            <a:endParaRPr lang="en-US"/>
          </a:p>
        </p:txBody>
      </p:sp>
      <p:sp>
        <p:nvSpPr>
          <p:cNvPr id="3" name="Footer Placeholder 2">
            <a:extLst>
              <a:ext uri="{FF2B5EF4-FFF2-40B4-BE49-F238E27FC236}">
                <a16:creationId xmlns:a16="http://schemas.microsoft.com/office/drawing/2014/main" id="{C817F20D-D361-4261-A3AC-F0457DD85F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3E494D-3E5D-4408-BF61-7235908DFB0D}"/>
              </a:ext>
            </a:extLst>
          </p:cNvPr>
          <p:cNvSpPr>
            <a:spLocks noGrp="1"/>
          </p:cNvSpPr>
          <p:nvPr>
            <p:ph type="sldNum" sz="quarter" idx="12"/>
          </p:nvPr>
        </p:nvSpPr>
        <p:spPr/>
        <p:txBody>
          <a:bodyPr/>
          <a:lstStyle/>
          <a:p>
            <a:fld id="{F76B105C-DAAD-44DC-9A3B-095DD15E8663}" type="slidenum">
              <a:rPr lang="en-US" smtClean="0"/>
              <a:t>‹#›</a:t>
            </a:fld>
            <a:endParaRPr lang="en-US"/>
          </a:p>
        </p:txBody>
      </p:sp>
    </p:spTree>
    <p:extLst>
      <p:ext uri="{BB962C8B-B14F-4D97-AF65-F5344CB8AC3E}">
        <p14:creationId xmlns:p14="http://schemas.microsoft.com/office/powerpoint/2010/main" val="20127854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3054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997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7864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655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5371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722239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23180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1277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8717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4884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AA65-77D1-4F22-9958-F62CCE856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BCA0C2-A982-4FFB-8083-63C1AFF29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6FB6DD-17DD-46AA-9FFC-E1FFC8E2C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100DBC-1F53-4535-A7F0-FC70529AF04E}"/>
              </a:ext>
            </a:extLst>
          </p:cNvPr>
          <p:cNvSpPr>
            <a:spLocks noGrp="1"/>
          </p:cNvSpPr>
          <p:nvPr>
            <p:ph type="dt" sz="half" idx="10"/>
          </p:nvPr>
        </p:nvSpPr>
        <p:spPr/>
        <p:txBody>
          <a:bodyPr/>
          <a:lstStyle/>
          <a:p>
            <a:fld id="{BD44D048-90E8-4A50-BBC0-65D95266D74B}" type="datetimeFigureOut">
              <a:rPr lang="en-US" smtClean="0"/>
              <a:t>11/12/2021</a:t>
            </a:fld>
            <a:endParaRPr lang="en-US"/>
          </a:p>
        </p:txBody>
      </p:sp>
      <p:sp>
        <p:nvSpPr>
          <p:cNvPr id="6" name="Footer Placeholder 5">
            <a:extLst>
              <a:ext uri="{FF2B5EF4-FFF2-40B4-BE49-F238E27FC236}">
                <a16:creationId xmlns:a16="http://schemas.microsoft.com/office/drawing/2014/main" id="{5FD0DF82-91C2-4AD1-B52B-F70AEDEE3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14BCC7-2815-47D3-A1AA-9B4B9C275EF8}"/>
              </a:ext>
            </a:extLst>
          </p:cNvPr>
          <p:cNvSpPr>
            <a:spLocks noGrp="1"/>
          </p:cNvSpPr>
          <p:nvPr>
            <p:ph type="sldNum" sz="quarter" idx="12"/>
          </p:nvPr>
        </p:nvSpPr>
        <p:spPr/>
        <p:txBody>
          <a:bodyPr/>
          <a:lstStyle/>
          <a:p>
            <a:fld id="{F76B105C-DAAD-44DC-9A3B-095DD15E8663}" type="slidenum">
              <a:rPr lang="en-US" smtClean="0"/>
              <a:t>‹#›</a:t>
            </a:fld>
            <a:endParaRPr lang="en-US"/>
          </a:p>
        </p:txBody>
      </p:sp>
    </p:spTree>
    <p:extLst>
      <p:ext uri="{BB962C8B-B14F-4D97-AF65-F5344CB8AC3E}">
        <p14:creationId xmlns:p14="http://schemas.microsoft.com/office/powerpoint/2010/main" val="24202891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0541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6344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0908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777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987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870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8480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8330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772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596080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848F-3DA0-44F8-BFC7-FEF56A33F7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49F441-E5EF-418B-B000-4AE64525E6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912162-43D2-4E53-B30C-28C032E02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A01B50-C744-4ABF-97E1-3D7C0167781A}"/>
              </a:ext>
            </a:extLst>
          </p:cNvPr>
          <p:cNvSpPr>
            <a:spLocks noGrp="1"/>
          </p:cNvSpPr>
          <p:nvPr>
            <p:ph type="dt" sz="half" idx="10"/>
          </p:nvPr>
        </p:nvSpPr>
        <p:spPr/>
        <p:txBody>
          <a:bodyPr/>
          <a:lstStyle/>
          <a:p>
            <a:fld id="{BD44D048-90E8-4A50-BBC0-65D95266D74B}" type="datetimeFigureOut">
              <a:rPr lang="en-US" smtClean="0"/>
              <a:t>11/12/2021</a:t>
            </a:fld>
            <a:endParaRPr lang="en-US"/>
          </a:p>
        </p:txBody>
      </p:sp>
      <p:sp>
        <p:nvSpPr>
          <p:cNvPr id="6" name="Footer Placeholder 5">
            <a:extLst>
              <a:ext uri="{FF2B5EF4-FFF2-40B4-BE49-F238E27FC236}">
                <a16:creationId xmlns:a16="http://schemas.microsoft.com/office/drawing/2014/main" id="{F248A2C9-DEB9-432C-8566-1566AD3C9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D2F40-A838-4E9D-A8D5-2581A528057E}"/>
              </a:ext>
            </a:extLst>
          </p:cNvPr>
          <p:cNvSpPr>
            <a:spLocks noGrp="1"/>
          </p:cNvSpPr>
          <p:nvPr>
            <p:ph type="sldNum" sz="quarter" idx="12"/>
          </p:nvPr>
        </p:nvSpPr>
        <p:spPr/>
        <p:txBody>
          <a:bodyPr/>
          <a:lstStyle/>
          <a:p>
            <a:fld id="{F76B105C-DAAD-44DC-9A3B-095DD15E8663}" type="slidenum">
              <a:rPr lang="en-US" smtClean="0"/>
              <a:t>‹#›</a:t>
            </a:fld>
            <a:endParaRPr lang="en-US"/>
          </a:p>
        </p:txBody>
      </p:sp>
    </p:spTree>
    <p:extLst>
      <p:ext uri="{BB962C8B-B14F-4D97-AF65-F5344CB8AC3E}">
        <p14:creationId xmlns:p14="http://schemas.microsoft.com/office/powerpoint/2010/main" val="49365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17498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3529765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12526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1975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1360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79700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27818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6974960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32324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175968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image" Target="../media/image3.emf"/><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theme" Target="../theme/theme3.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image" Target="../media/image3.emf"/><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theme" Target="../theme/theme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31CFF6-21CD-4A48-86BD-5C90D8CC0F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5660AD-65FF-498A-8AA4-172561452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DB34E-059E-44D0-9DE0-6886A08D63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4D048-90E8-4A50-BBC0-65D95266D74B}" type="datetimeFigureOut">
              <a:rPr lang="en-US" smtClean="0"/>
              <a:t>11/12/2021</a:t>
            </a:fld>
            <a:endParaRPr lang="en-US"/>
          </a:p>
        </p:txBody>
      </p:sp>
      <p:sp>
        <p:nvSpPr>
          <p:cNvPr id="5" name="Footer Placeholder 4">
            <a:extLst>
              <a:ext uri="{FF2B5EF4-FFF2-40B4-BE49-F238E27FC236}">
                <a16:creationId xmlns:a16="http://schemas.microsoft.com/office/drawing/2014/main" id="{E65BF617-A595-43BE-B0AF-EF7104A42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2198B1-90EE-4FF5-A8CD-BA555F2E26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6B105C-DAAD-44DC-9A3B-095DD15E8663}" type="slidenum">
              <a:rPr lang="en-US" smtClean="0"/>
              <a:t>‹#›</a:t>
            </a:fld>
            <a:endParaRPr lang="en-US"/>
          </a:p>
        </p:txBody>
      </p:sp>
    </p:spTree>
    <p:extLst>
      <p:ext uri="{BB962C8B-B14F-4D97-AF65-F5344CB8AC3E}">
        <p14:creationId xmlns:p14="http://schemas.microsoft.com/office/powerpoint/2010/main" val="2820807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7" r:id="rId12"/>
    <p:sldLayoutId id="214748372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499056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27299169"/>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89628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96.pn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g"/></Relationships>
</file>

<file path=ppt/slides/_rels/slide11.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18" Type="http://schemas.openxmlformats.org/officeDocument/2006/relationships/image" Target="../media/image115.svg"/><Relationship Id="rId3" Type="http://schemas.openxmlformats.org/officeDocument/2006/relationships/image" Target="../media/image100.png"/><Relationship Id="rId21" Type="http://schemas.openxmlformats.org/officeDocument/2006/relationships/image" Target="../media/image42.jpe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image" Target="../media/image114.png"/><Relationship Id="rId2" Type="http://schemas.openxmlformats.org/officeDocument/2006/relationships/notesSlide" Target="../notesSlides/notesSlide9.xml"/><Relationship Id="rId16" Type="http://schemas.openxmlformats.org/officeDocument/2006/relationships/image" Target="../media/image113.svg"/><Relationship Id="rId20" Type="http://schemas.openxmlformats.org/officeDocument/2006/relationships/image" Target="../media/image117.svg"/><Relationship Id="rId1" Type="http://schemas.openxmlformats.org/officeDocument/2006/relationships/slideLayout" Target="../slideLayouts/slideLayout13.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svg"/><Relationship Id="rId19" Type="http://schemas.openxmlformats.org/officeDocument/2006/relationships/image" Target="../media/image116.png"/><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aka.ms/sqledge" TargetMode="External"/><Relationship Id="rId7" Type="http://schemas.openxmlformats.org/officeDocument/2006/relationships/image" Target="../media/image118.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customers.microsoft.com/en-us/story/764241-zeiss-manufacturing-sql-db-edge" TargetMode="External"/><Relationship Id="rId5" Type="http://schemas.openxmlformats.org/officeDocument/2006/relationships/hyperlink" Target="https://customers.microsoft.com/en-us/story/772599-fugro-professional-services-azure-sql-database-edge" TargetMode="External"/><Relationship Id="rId4" Type="http://schemas.openxmlformats.org/officeDocument/2006/relationships/hyperlink" Target="https://azure.microsoft.com/en-us/resources/azure-sql-database-edge-whitepape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jpeg"/><Relationship Id="rId5" Type="http://schemas.openxmlformats.org/officeDocument/2006/relationships/image" Target="../media/image37.jpeg"/><Relationship Id="rId10" Type="http://schemas.openxmlformats.org/officeDocument/2006/relationships/image" Target="../media/image41.jpeg"/><Relationship Id="rId4" Type="http://schemas.openxmlformats.org/officeDocument/2006/relationships/image" Target="../media/image36.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hyperlink" Target="http://aka.ms/sqldbe" TargetMode="Externa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42.jpeg"/><Relationship Id="rId2" Type="http://schemas.openxmlformats.org/officeDocument/2006/relationships/notesSlide" Target="../notesSlides/notesSlide4.xml"/><Relationship Id="rId16" Type="http://schemas.openxmlformats.org/officeDocument/2006/relationships/image" Target="../media/image52.svg"/><Relationship Id="rId1" Type="http://schemas.openxmlformats.org/officeDocument/2006/relationships/slideLayout" Target="../slideLayouts/slideLayout2.xml"/><Relationship Id="rId6" Type="http://schemas.openxmlformats.org/officeDocument/2006/relationships/hyperlink" Target="https://docs.microsoft.com/en-us/azure/sql-database-edge/" TargetMode="External"/><Relationship Id="rId11" Type="http://schemas.openxmlformats.org/officeDocument/2006/relationships/image" Target="../media/image47.png"/><Relationship Id="rId5" Type="http://schemas.openxmlformats.org/officeDocument/2006/relationships/hyperlink" Target="http://aka.ms/azureiotdemos" TargetMode="External"/><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hyperlink" Target="http://aka.ms/sqldbe-zeiss"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6.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8.sv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7.png"/><Relationship Id="rId2" Type="http://schemas.openxmlformats.org/officeDocument/2006/relationships/notesSlide" Target="../notesSlides/notesSlide5.xml"/><Relationship Id="rId16" Type="http://schemas.openxmlformats.org/officeDocument/2006/relationships/image" Target="../media/image66.svg"/><Relationship Id="rId20" Type="http://schemas.microsoft.com/office/2007/relationships/hdphoto" Target="../media/hdphoto2.wdp"/><Relationship Id="rId1" Type="http://schemas.openxmlformats.org/officeDocument/2006/relationships/slideLayout" Target="../slideLayouts/slideLayout6.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19" Type="http://schemas.openxmlformats.org/officeDocument/2006/relationships/image" Target="../media/image69.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1.sv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image" Target="../media/image71.sv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svg"/><Relationship Id="rId12"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9.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jpe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6.jpeg"/><Relationship Id="rId11" Type="http://schemas.openxmlformats.org/officeDocument/2006/relationships/image" Target="../media/image91.svg"/><Relationship Id="rId5" Type="http://schemas.openxmlformats.org/officeDocument/2006/relationships/image" Target="../media/image85.jpeg"/><Relationship Id="rId15" Type="http://schemas.openxmlformats.org/officeDocument/2006/relationships/image" Target="../media/image95.svg"/><Relationship Id="rId10" Type="http://schemas.openxmlformats.org/officeDocument/2006/relationships/image" Target="../media/image90.png"/><Relationship Id="rId4" Type="http://schemas.openxmlformats.org/officeDocument/2006/relationships/image" Target="../media/image84.jpeg"/><Relationship Id="rId9" Type="http://schemas.openxmlformats.org/officeDocument/2006/relationships/image" Target="../media/image89.png"/><Relationship Id="rId1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3DC4529-1FBB-4698-9C6E-4B6BDD015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03" y="0"/>
            <a:ext cx="12192000" cy="6858000"/>
          </a:xfrm>
          <a:prstGeom prst="rect">
            <a:avLst/>
          </a:prstGeom>
        </p:spPr>
      </p:pic>
      <p:sp>
        <p:nvSpPr>
          <p:cNvPr id="11" name="Rectangle 10">
            <a:extLst>
              <a:ext uri="{FF2B5EF4-FFF2-40B4-BE49-F238E27FC236}">
                <a16:creationId xmlns:a16="http://schemas.microsoft.com/office/drawing/2014/main" id="{BA731444-29FC-4E29-9A10-0C2924F63AB5}"/>
              </a:ext>
            </a:extLst>
          </p:cNvPr>
          <p:cNvSpPr/>
          <p:nvPr/>
        </p:nvSpPr>
        <p:spPr>
          <a:xfrm>
            <a:off x="0" y="0"/>
            <a:ext cx="7183851" cy="6884737"/>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Text Placeholder 3">
            <a:extLst>
              <a:ext uri="{FF2B5EF4-FFF2-40B4-BE49-F238E27FC236}">
                <a16:creationId xmlns:a16="http://schemas.microsoft.com/office/drawing/2014/main" id="{BACFE37A-5169-469C-8FFE-B03A84E81BEA}"/>
              </a:ext>
            </a:extLst>
          </p:cNvPr>
          <p:cNvSpPr txBox="1">
            <a:spLocks/>
          </p:cNvSpPr>
          <p:nvPr/>
        </p:nvSpPr>
        <p:spPr>
          <a:xfrm>
            <a:off x="254000" y="6350000"/>
            <a:ext cx="1714500" cy="190500"/>
          </a:xfrm>
          <a:prstGeom prst="rect">
            <a:avLst/>
          </a:prstGeom>
        </p:spPr>
        <p:txBody>
          <a:bodyPr vert="horz" lIns="0" tIns="0" rIns="0" bIns="0" rtlCol="0">
            <a:normAutofit/>
          </a:bodyPr>
          <a:lst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167" b="1" kern="1200">
                <a:solidFill>
                  <a:schemeClr val="bg1"/>
                </a:solidFill>
                <a:latin typeface="+mn-lt"/>
                <a:ea typeface="+mn-ea"/>
                <a:cs typeface="+mn-cs"/>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a:solidFill>
                  <a:schemeClr val="bg1"/>
                </a:solidFill>
                <a:latin typeface="+mn-lt"/>
                <a:ea typeface="+mn-ea"/>
                <a:cs typeface="+mn-cs"/>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a:solidFill>
                  <a:schemeClr val="bg1"/>
                </a:solidFill>
                <a:latin typeface="+mn-lt"/>
                <a:ea typeface="+mn-ea"/>
                <a:cs typeface="+mn-cs"/>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a:solidFill>
                  <a:schemeClr val="bg1"/>
                </a:solidFill>
                <a:latin typeface="+mn-lt"/>
                <a:ea typeface="+mn-ea"/>
                <a:cs typeface="+mn-cs"/>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a:solidFill>
                  <a:schemeClr val="bg1"/>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marR="0" lvl="0" indent="0" algn="l" defTabSz="761970" rtl="0" eaLnBrk="1" fontAlgn="auto" latinLnBrk="0" hangingPunct="1">
              <a:lnSpc>
                <a:spcPct val="112000"/>
              </a:lnSpc>
              <a:spcBef>
                <a:spcPts val="0"/>
              </a:spcBef>
              <a:spcAft>
                <a:spcPts val="833"/>
              </a:spcAft>
              <a:buClrTx/>
              <a:buSzTx/>
              <a:buFont typeface="Arial" panose="020B0604020202020204" pitchFamily="34" charset="0"/>
              <a:buNone/>
              <a:tabLst/>
              <a:defRPr/>
            </a:pPr>
            <a:r>
              <a:rPr kumimoji="0" lang="en-US" sz="1167" b="1" i="0" u="none" strike="noStrike" kern="1200" cap="none" spc="0" normalizeH="0" baseline="0" noProof="0">
                <a:ln>
                  <a:noFill/>
                </a:ln>
                <a:solidFill>
                  <a:srgbClr val="FFFFFF"/>
                </a:solidFill>
                <a:effectLst/>
                <a:uLnTx/>
                <a:uFillTx/>
                <a:latin typeface="Segoe UI"/>
                <a:ea typeface="+mn-ea"/>
                <a:cs typeface="+mn-cs"/>
              </a:rPr>
              <a:t> </a:t>
            </a:r>
          </a:p>
        </p:txBody>
      </p:sp>
      <p:sp>
        <p:nvSpPr>
          <p:cNvPr id="13" name="Text Placeholder 4">
            <a:extLst>
              <a:ext uri="{FF2B5EF4-FFF2-40B4-BE49-F238E27FC236}">
                <a16:creationId xmlns:a16="http://schemas.microsoft.com/office/drawing/2014/main" id="{6FAFD756-2AEA-4C80-A837-BE533F454E2E}"/>
              </a:ext>
            </a:extLst>
          </p:cNvPr>
          <p:cNvSpPr txBox="1">
            <a:spLocks/>
          </p:cNvSpPr>
          <p:nvPr/>
        </p:nvSpPr>
        <p:spPr>
          <a:xfrm>
            <a:off x="326558" y="6384758"/>
            <a:ext cx="1758915" cy="203200"/>
          </a:xfrm>
          <a:prstGeom prst="rect">
            <a:avLst/>
          </a:prstGeom>
        </p:spPr>
        <p:txBody>
          <a:bodyPr vert="horz" lIns="0" tIns="0" rIns="0" bIns="0" rtlCol="0" anchor="b">
            <a:noAutofit/>
          </a:bodyPr>
          <a:lst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167" b="1" kern="1200">
                <a:solidFill>
                  <a:schemeClr val="bg1"/>
                </a:solidFill>
                <a:latin typeface="+mn-lt"/>
                <a:ea typeface="+mn-ea"/>
                <a:cs typeface="+mn-cs"/>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a:solidFill>
                  <a:schemeClr val="bg1"/>
                </a:solidFill>
                <a:latin typeface="+mn-lt"/>
                <a:ea typeface="+mn-ea"/>
                <a:cs typeface="+mn-cs"/>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a:solidFill>
                  <a:schemeClr val="bg1"/>
                </a:solidFill>
                <a:latin typeface="+mn-lt"/>
                <a:ea typeface="+mn-ea"/>
                <a:cs typeface="+mn-cs"/>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a:solidFill>
                  <a:schemeClr val="bg1"/>
                </a:solidFill>
                <a:latin typeface="+mn-lt"/>
                <a:ea typeface="+mn-ea"/>
                <a:cs typeface="+mn-cs"/>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a:solidFill>
                  <a:schemeClr val="bg1"/>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67" b="1" i="0" u="none" strike="noStrike" kern="1200" cap="none" spc="0" normalizeH="0" baseline="0" noProof="0" dirty="0">
                <a:ln>
                  <a:noFill/>
                </a:ln>
                <a:solidFill>
                  <a:srgbClr val="E8E8E8"/>
                </a:solidFill>
                <a:effectLst/>
                <a:uLnTx/>
                <a:uFillTx/>
                <a:latin typeface="Segoe UI"/>
                <a:ea typeface="+mn-ea"/>
                <a:cs typeface="+mn-cs"/>
              </a:rPr>
              <a:t>Introduction 101</a:t>
            </a:r>
          </a:p>
          <a:p>
            <a:pPr marL="0" marR="0" lvl="0" indent="0" algn="l" defTabSz="7619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67" b="1" i="0" u="none" strike="noStrike" kern="1200" cap="none" spc="0" normalizeH="0" baseline="0" noProof="0" dirty="0">
                <a:ln>
                  <a:noFill/>
                </a:ln>
                <a:solidFill>
                  <a:srgbClr val="E8E8E8"/>
                </a:solidFill>
                <a:effectLst/>
                <a:uLnTx/>
                <a:uFillTx/>
                <a:latin typeface="Segoe UI"/>
                <a:ea typeface="+mn-ea"/>
                <a:cs typeface="+mn-cs"/>
              </a:rPr>
              <a:t>March 2020</a:t>
            </a:r>
          </a:p>
        </p:txBody>
      </p:sp>
      <p:sp>
        <p:nvSpPr>
          <p:cNvPr id="15" name="Text Placeholder 10">
            <a:extLst>
              <a:ext uri="{FF2B5EF4-FFF2-40B4-BE49-F238E27FC236}">
                <a16:creationId xmlns:a16="http://schemas.microsoft.com/office/drawing/2014/main" id="{38F8617D-554A-4280-8EFA-B8FA10D3B1A5}"/>
              </a:ext>
            </a:extLst>
          </p:cNvPr>
          <p:cNvSpPr txBox="1">
            <a:spLocks/>
          </p:cNvSpPr>
          <p:nvPr/>
        </p:nvSpPr>
        <p:spPr>
          <a:xfrm>
            <a:off x="253999" y="3375527"/>
            <a:ext cx="7729622" cy="3048000"/>
          </a:xfrm>
          <a:prstGeom prst="rect">
            <a:avLst/>
          </a:prstGeom>
        </p:spPr>
        <p:txBody>
          <a:bodyPr vert="horz" lIns="0" tIns="0" rIns="0" bIns="0" rtlCol="0">
            <a:normAutofit/>
          </a:bodyPr>
          <a:lstStyle>
            <a:lvl1pPr marL="0" indent="0" algn="l" defTabSz="761970" rtl="0" eaLnBrk="1" latinLnBrk="0" hangingPunct="1">
              <a:lnSpc>
                <a:spcPct val="88000"/>
              </a:lnSpc>
              <a:spcBef>
                <a:spcPts val="0"/>
              </a:spcBef>
              <a:spcAft>
                <a:spcPts val="0"/>
              </a:spcAft>
              <a:buFont typeface="Arial" panose="020B0604020202020204" pitchFamily="34" charset="0"/>
              <a:buNone/>
              <a:defRPr lang="en-US" sz="7666" b="1" kern="1200">
                <a:solidFill>
                  <a:schemeClr val="bg1"/>
                </a:solidFill>
                <a:latin typeface="+mn-lt"/>
                <a:ea typeface="+mn-ea"/>
                <a:cs typeface="+mn-cs"/>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7666" b="0" kern="1200">
                <a:solidFill>
                  <a:schemeClr val="tx1"/>
                </a:solidFill>
                <a:latin typeface="+mn-lt"/>
                <a:ea typeface="+mn-ea"/>
                <a:cs typeface="+mn-cs"/>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7666" b="0" kern="1200">
                <a:solidFill>
                  <a:schemeClr val="tx1"/>
                </a:solidFill>
                <a:latin typeface="+mn-lt"/>
                <a:ea typeface="+mn-ea"/>
                <a:cs typeface="+mn-cs"/>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7666" b="0" kern="1200">
                <a:solidFill>
                  <a:schemeClr val="bg1">
                    <a:lumMod val="65000"/>
                  </a:schemeClr>
                </a:solidFill>
                <a:latin typeface="+mn-lt"/>
                <a:ea typeface="+mn-ea"/>
                <a:cs typeface="+mn-cs"/>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7666" b="0" kern="120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marR="0" lvl="0" indent="0" algn="l" defTabSz="761970" rtl="0" eaLnBrk="1" fontAlgn="auto" latinLnBrk="0" hangingPunct="1">
              <a:lnSpc>
                <a:spcPct val="88000"/>
              </a:lnSpc>
              <a:spcBef>
                <a:spcPts val="0"/>
              </a:spcBef>
              <a:spcAft>
                <a:spcPts val="0"/>
              </a:spcAft>
              <a:buClrTx/>
              <a:buSzTx/>
              <a:buFont typeface="Arial" panose="020B0604020202020204" pitchFamily="34" charset="0"/>
              <a:buNone/>
              <a:tabLst/>
              <a:defRPr/>
            </a:pPr>
            <a:r>
              <a:rPr kumimoji="0" lang="en-US" sz="6000" b="1" i="0" u="none" strike="noStrike" kern="1200" cap="none" spc="0" normalizeH="0" baseline="0" noProof="0" dirty="0">
                <a:ln>
                  <a:noFill/>
                </a:ln>
                <a:solidFill>
                  <a:srgbClr val="FFFFFF"/>
                </a:solidFill>
                <a:effectLst/>
                <a:uLnTx/>
                <a:uFillTx/>
                <a:latin typeface="Segoe UI"/>
                <a:ea typeface="+mn-ea"/>
                <a:cs typeface="+mn-cs"/>
              </a:rPr>
              <a:t>Azure SQL Edge</a:t>
            </a:r>
          </a:p>
        </p:txBody>
      </p:sp>
      <p:sp>
        <p:nvSpPr>
          <p:cNvPr id="9" name="TextBox 8">
            <a:extLst>
              <a:ext uri="{FF2B5EF4-FFF2-40B4-BE49-F238E27FC236}">
                <a16:creationId xmlns:a16="http://schemas.microsoft.com/office/drawing/2014/main" id="{2226F02C-96B1-4038-9241-7DBF540F4E0D}"/>
              </a:ext>
            </a:extLst>
          </p:cNvPr>
          <p:cNvSpPr txBox="1"/>
          <p:nvPr/>
        </p:nvSpPr>
        <p:spPr>
          <a:xfrm>
            <a:off x="222111" y="4200709"/>
            <a:ext cx="587388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Meeting the demands of IoT edge data &amp; compute - with the world’s #1 data engine </a:t>
            </a:r>
            <a:endPar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618362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86E04C5-2BD7-4B79-AAE4-ACB39F6F9EA6}"/>
              </a:ext>
            </a:extLst>
          </p:cNvPr>
          <p:cNvSpPr/>
          <p:nvPr/>
        </p:nvSpPr>
        <p:spPr>
          <a:xfrm>
            <a:off x="0" y="1958567"/>
            <a:ext cx="12192000" cy="49210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00AE3DF-E7E9-44D7-9AE9-CEF067159421}"/>
              </a:ext>
            </a:extLst>
          </p:cNvPr>
          <p:cNvSpPr/>
          <p:nvPr/>
        </p:nvSpPr>
        <p:spPr>
          <a:xfrm>
            <a:off x="4545623" y="2022231"/>
            <a:ext cx="6726115" cy="4793772"/>
          </a:xfrm>
          <a:prstGeom prst="rect">
            <a:avLst/>
          </a:prstGeom>
          <a:solidFill>
            <a:srgbClr val="F2F2F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FD917DA-C63B-4397-A7B6-0ED966BA2FE5}"/>
              </a:ext>
            </a:extLst>
          </p:cNvPr>
          <p:cNvSpPr/>
          <p:nvPr/>
        </p:nvSpPr>
        <p:spPr bwMode="auto">
          <a:xfrm>
            <a:off x="434527" y="2140348"/>
            <a:ext cx="2715349" cy="3263260"/>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CHALLENGES</a:t>
            </a:r>
            <a:endParaRPr kumimoji="0" lang="en-US" sz="1100" b="1"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endParaRPr>
          </a:p>
          <a:p>
            <a:pPr marL="280121" marR="0" lvl="0" indent="-280121"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Leading plastic film manufacturer Achilles needed a bidirectional system that could feed setup information for custom jobs to the shop floor and receive equipment setting data for analysis and compliance. </a:t>
            </a:r>
          </a:p>
          <a:p>
            <a:pPr marL="280121" marR="0" lvl="0" indent="-280121"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System availability needed to match the factory’s high uptime requirement</a:t>
            </a:r>
            <a:endParaRPr kumimoji="0" lang="en-US" sz="9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5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SOLUTIONS</a:t>
            </a:r>
            <a:endParaRPr kumimoji="0" lang="en-US" sz="11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Achilles found a way to link devices on the shop floor with its on-premises Microsoft SQL Server databases. </a:t>
            </a: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With Azure SQL Edge acting as an IoT device, a staff developer created an app that seamlessly connects the shop floor to the engineers.</a:t>
            </a:r>
          </a:p>
          <a:p>
            <a:pPr defTabSz="914192">
              <a:spcAft>
                <a:spcPts val="600"/>
              </a:spcAft>
              <a:defRPr/>
            </a:pPr>
            <a:endPar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14102" rtl="0" eaLnBrk="1" fontAlgn="base" latinLnBrk="0" hangingPunct="1">
              <a:lnSpc>
                <a:spcPct val="100000"/>
              </a:lnSpc>
              <a:spcBef>
                <a:spcPct val="0"/>
              </a:spcBef>
              <a:spcAft>
                <a:spcPts val="600"/>
              </a:spcAft>
              <a:buClrTx/>
              <a:buSzTx/>
              <a:buFontTx/>
              <a:buNone/>
              <a:tabLst/>
              <a:defRPr/>
            </a:pPr>
            <a:r>
              <a:rPr lang="en-US" sz="1050" b="1" dirty="0">
                <a:solidFill>
                  <a:srgbClr val="000000"/>
                </a:solidFill>
                <a:latin typeface="Segoe UI"/>
                <a:cs typeface="Segoe UI Light" panose="020B0502040204020203" pitchFamily="34" charset="0"/>
              </a:rPr>
              <a:t>R</a:t>
            </a:r>
            <a:r>
              <a:rPr kumimoji="0" lang="en-US" sz="1050" b="1"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ESULTS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5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50" b="0" i="1" u="none" strike="noStrike" kern="1200" cap="none" spc="0" normalizeH="0" baseline="0" noProof="0" dirty="0">
                <a:ln>
                  <a:noFill/>
                </a:ln>
                <a:solidFill>
                  <a:srgbClr val="000000"/>
                </a:solidFill>
                <a:effectLst/>
                <a:uLnTx/>
                <a:uFillTx/>
                <a:latin typeface="Segoe UI"/>
                <a:ea typeface="+mn-ea"/>
                <a:cs typeface="+mn-cs"/>
              </a:rPr>
              <a:t> </a:t>
            </a:r>
          </a:p>
        </p:txBody>
      </p:sp>
      <p:grpSp>
        <p:nvGrpSpPr>
          <p:cNvPr id="6" name="Group 5">
            <a:extLst>
              <a:ext uri="{FF2B5EF4-FFF2-40B4-BE49-F238E27FC236}">
                <a16:creationId xmlns:a16="http://schemas.microsoft.com/office/drawing/2014/main" id="{90D3FB5A-CB62-482A-AE9A-F1134AB61213}"/>
              </a:ext>
            </a:extLst>
          </p:cNvPr>
          <p:cNvGrpSpPr/>
          <p:nvPr/>
        </p:nvGrpSpPr>
        <p:grpSpPr>
          <a:xfrm>
            <a:off x="327002" y="5247643"/>
            <a:ext cx="2952866" cy="1351528"/>
            <a:chOff x="129243" y="4756012"/>
            <a:chExt cx="4827916" cy="2209740"/>
          </a:xfrm>
        </p:grpSpPr>
        <p:sp>
          <p:nvSpPr>
            <p:cNvPr id="8" name="Rectangle 7">
              <a:extLst>
                <a:ext uri="{FF2B5EF4-FFF2-40B4-BE49-F238E27FC236}">
                  <a16:creationId xmlns:a16="http://schemas.microsoft.com/office/drawing/2014/main" id="{203EF949-DF88-40FD-8B6A-B14A5DC4F9D8}"/>
                </a:ext>
              </a:extLst>
            </p:cNvPr>
            <p:cNvSpPr/>
            <p:nvPr/>
          </p:nvSpPr>
          <p:spPr>
            <a:xfrm>
              <a:off x="517582" y="5003221"/>
              <a:ext cx="4439577" cy="19625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
                  <a:ea typeface="Times New Roman" panose="02020603050405020304" pitchFamily="18" charset="0"/>
                  <a:cs typeface="+mn-cs"/>
                </a:rPr>
                <a:t>We’re using Azure SQL Edge in an innovative way. Rather than acting as an IoT device, it runs on Windows as a local database. Even in this different configuration, it runs flawlessly.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9D8693C-365C-493F-83B4-BAC288F680EA}"/>
                </a:ext>
              </a:extLst>
            </p:cNvPr>
            <p:cNvSpPr/>
            <p:nvPr/>
          </p:nvSpPr>
          <p:spPr>
            <a:xfrm>
              <a:off x="129243" y="4756012"/>
              <a:ext cx="632160" cy="9561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
                  <a:ea typeface="+mn-ea"/>
                  <a:cs typeface="+mn-cs"/>
                </a:rPr>
                <a:t>“</a:t>
              </a:r>
              <a:endParaRPr kumimoji="0" lang="en-US" sz="3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0" name="Rectangle 9">
            <a:extLst>
              <a:ext uri="{FF2B5EF4-FFF2-40B4-BE49-F238E27FC236}">
                <a16:creationId xmlns:a16="http://schemas.microsoft.com/office/drawing/2014/main" id="{BE618175-C31F-4A6B-993F-4BB54C7D4C78}"/>
              </a:ext>
            </a:extLst>
          </p:cNvPr>
          <p:cNvSpPr/>
          <p:nvPr/>
        </p:nvSpPr>
        <p:spPr>
          <a:xfrm>
            <a:off x="844508" y="158456"/>
            <a:ext cx="1426993" cy="21544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An Azure SQL Edge case study</a:t>
            </a:r>
          </a:p>
        </p:txBody>
      </p:sp>
      <p:pic>
        <p:nvPicPr>
          <p:cNvPr id="21" name="Picture 20">
            <a:extLst>
              <a:ext uri="{FF2B5EF4-FFF2-40B4-BE49-F238E27FC236}">
                <a16:creationId xmlns:a16="http://schemas.microsoft.com/office/drawing/2014/main" id="{E1EB09C1-F8BE-46BC-BB44-A660EAAF1049}"/>
              </a:ext>
            </a:extLst>
          </p:cNvPr>
          <p:cNvPicPr>
            <a:picLocks noChangeAspect="1"/>
          </p:cNvPicPr>
          <p:nvPr/>
        </p:nvPicPr>
        <p:blipFill>
          <a:blip r:embed="rId3"/>
          <a:stretch>
            <a:fillRect/>
          </a:stretch>
        </p:blipFill>
        <p:spPr>
          <a:xfrm>
            <a:off x="644939" y="452438"/>
            <a:ext cx="1826130" cy="1336808"/>
          </a:xfrm>
          <a:prstGeom prst="rect">
            <a:avLst/>
          </a:prstGeom>
        </p:spPr>
      </p:pic>
      <p:pic>
        <p:nvPicPr>
          <p:cNvPr id="22" name="Picture 21" descr="A sign on the side of a road&#10;&#10;Description automatically generated">
            <a:extLst>
              <a:ext uri="{FF2B5EF4-FFF2-40B4-BE49-F238E27FC236}">
                <a16:creationId xmlns:a16="http://schemas.microsoft.com/office/drawing/2014/main" id="{6A258327-0866-4CF6-BEA4-32B53E2CAACF}"/>
              </a:ext>
            </a:extLst>
          </p:cNvPr>
          <p:cNvPicPr>
            <a:picLocks noChangeAspect="1"/>
          </p:cNvPicPr>
          <p:nvPr/>
        </p:nvPicPr>
        <p:blipFill rotWithShape="1">
          <a:blip r:embed="rId4">
            <a:extLst>
              <a:ext uri="{28A0092B-C50C-407E-A947-70E740481C1C}">
                <a14:useLocalDpi xmlns:a14="http://schemas.microsoft.com/office/drawing/2010/main" val="0"/>
              </a:ext>
            </a:extLst>
          </a:blip>
          <a:srcRect b="21445"/>
          <a:stretch/>
        </p:blipFill>
        <p:spPr>
          <a:xfrm>
            <a:off x="3625201" y="23632"/>
            <a:ext cx="2780185" cy="1852698"/>
          </a:xfrm>
          <a:prstGeom prst="rect">
            <a:avLst/>
          </a:prstGeom>
        </p:spPr>
      </p:pic>
      <p:pic>
        <p:nvPicPr>
          <p:cNvPr id="24" name="Picture 23">
            <a:extLst>
              <a:ext uri="{FF2B5EF4-FFF2-40B4-BE49-F238E27FC236}">
                <a16:creationId xmlns:a16="http://schemas.microsoft.com/office/drawing/2014/main" id="{7B75CF6D-433C-4483-8212-AD63F4CF975C}"/>
              </a:ext>
            </a:extLst>
          </p:cNvPr>
          <p:cNvPicPr>
            <a:picLocks noChangeAspect="1"/>
          </p:cNvPicPr>
          <p:nvPr/>
        </p:nvPicPr>
        <p:blipFill rotWithShape="1">
          <a:blip r:embed="rId5"/>
          <a:srcRect l="1674" t="2606"/>
          <a:stretch/>
        </p:blipFill>
        <p:spPr>
          <a:xfrm>
            <a:off x="6443945" y="19184"/>
            <a:ext cx="2982409" cy="1852698"/>
          </a:xfrm>
          <a:prstGeom prst="rect">
            <a:avLst/>
          </a:prstGeom>
        </p:spPr>
      </p:pic>
      <p:pic>
        <p:nvPicPr>
          <p:cNvPr id="27" name="Picture 26">
            <a:extLst>
              <a:ext uri="{FF2B5EF4-FFF2-40B4-BE49-F238E27FC236}">
                <a16:creationId xmlns:a16="http://schemas.microsoft.com/office/drawing/2014/main" id="{E31671EE-3781-4DEA-ABF1-3C6E4B47F3A2}"/>
              </a:ext>
            </a:extLst>
          </p:cNvPr>
          <p:cNvPicPr>
            <a:picLocks noChangeAspect="1"/>
          </p:cNvPicPr>
          <p:nvPr/>
        </p:nvPicPr>
        <p:blipFill>
          <a:blip r:embed="rId6"/>
          <a:stretch>
            <a:fillRect/>
          </a:stretch>
        </p:blipFill>
        <p:spPr>
          <a:xfrm>
            <a:off x="9464239" y="19184"/>
            <a:ext cx="2715904" cy="1852698"/>
          </a:xfrm>
          <a:prstGeom prst="rect">
            <a:avLst/>
          </a:prstGeom>
        </p:spPr>
      </p:pic>
      <p:sp>
        <p:nvSpPr>
          <p:cNvPr id="30" name="Rectangle 29">
            <a:extLst>
              <a:ext uri="{FF2B5EF4-FFF2-40B4-BE49-F238E27FC236}">
                <a16:creationId xmlns:a16="http://schemas.microsoft.com/office/drawing/2014/main" id="{AA6E4B11-4FEE-4C29-A241-C7B1B1191261}"/>
              </a:ext>
            </a:extLst>
          </p:cNvPr>
          <p:cNvSpPr/>
          <p:nvPr/>
        </p:nvSpPr>
        <p:spPr>
          <a:xfrm>
            <a:off x="1728871" y="6231228"/>
            <a:ext cx="386644"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
                <a:ea typeface="+mn-ea"/>
                <a:cs typeface="+mn-cs"/>
              </a:rPr>
              <a:t>“</a:t>
            </a:r>
            <a:endParaRPr kumimoji="0" lang="en-US" sz="3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4" name="Group 83" descr="diagram">
            <a:extLst>
              <a:ext uri="{FF2B5EF4-FFF2-40B4-BE49-F238E27FC236}">
                <a16:creationId xmlns:a16="http://schemas.microsoft.com/office/drawing/2014/main" id="{BA761AC1-948C-4D37-BBFF-334E0030E0BD}"/>
              </a:ext>
            </a:extLst>
          </p:cNvPr>
          <p:cNvGrpSpPr/>
          <p:nvPr/>
        </p:nvGrpSpPr>
        <p:grpSpPr>
          <a:xfrm>
            <a:off x="4741371" y="2140348"/>
            <a:ext cx="6387555" cy="4562195"/>
            <a:chOff x="5036339" y="1340524"/>
            <a:chExt cx="6387555" cy="4562195"/>
          </a:xfrm>
        </p:grpSpPr>
        <p:cxnSp>
          <p:nvCxnSpPr>
            <p:cNvPr id="85" name="Straight Arrow Connector 84">
              <a:extLst>
                <a:ext uri="{FF2B5EF4-FFF2-40B4-BE49-F238E27FC236}">
                  <a16:creationId xmlns:a16="http://schemas.microsoft.com/office/drawing/2014/main" id="{71E5F38E-A9DC-4CCC-A5FF-8BE567794870}"/>
                </a:ext>
              </a:extLst>
            </p:cNvPr>
            <p:cNvCxnSpPr>
              <a:cxnSpLocks/>
            </p:cNvCxnSpPr>
            <p:nvPr/>
          </p:nvCxnSpPr>
          <p:spPr>
            <a:xfrm>
              <a:off x="9147334" y="1876357"/>
              <a:ext cx="822960" cy="0"/>
            </a:xfrm>
            <a:prstGeom prst="straightConnector1">
              <a:avLst/>
            </a:prstGeom>
            <a:ln>
              <a:headEnd type="arrow" w="lg" len="sm"/>
              <a:tailEnd type="arrow" w="lg" len="sm"/>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75F75057-BE81-48F2-ADB2-E96C9A1445B2}"/>
                </a:ext>
              </a:extLst>
            </p:cNvPr>
            <p:cNvCxnSpPr>
              <a:cxnSpLocks/>
            </p:cNvCxnSpPr>
            <p:nvPr/>
          </p:nvCxnSpPr>
          <p:spPr>
            <a:xfrm>
              <a:off x="6441280" y="1888401"/>
              <a:ext cx="822960" cy="0"/>
            </a:xfrm>
            <a:prstGeom prst="straightConnector1">
              <a:avLst/>
            </a:prstGeom>
            <a:ln>
              <a:headEnd type="arrow" w="lg" len="sm"/>
              <a:tailEnd type="arrow" w="lg" len="sm"/>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E1C10455-0462-47F9-847A-92E37A045066}"/>
                </a:ext>
              </a:extLst>
            </p:cNvPr>
            <p:cNvGrpSpPr/>
            <p:nvPr/>
          </p:nvGrpSpPr>
          <p:grpSpPr>
            <a:xfrm>
              <a:off x="7154841" y="3713435"/>
              <a:ext cx="2101894" cy="2189284"/>
              <a:chOff x="9046646" y="4281304"/>
              <a:chExt cx="1259607" cy="1311979"/>
            </a:xfrm>
          </p:grpSpPr>
          <p:sp>
            <p:nvSpPr>
              <p:cNvPr id="119" name="Oval 766">
                <a:extLst>
                  <a:ext uri="{FF2B5EF4-FFF2-40B4-BE49-F238E27FC236}">
                    <a16:creationId xmlns:a16="http://schemas.microsoft.com/office/drawing/2014/main" id="{CC0227ED-69EE-4A5E-8AD7-E553208B9F3B}"/>
                  </a:ext>
                </a:extLst>
              </p:cNvPr>
              <p:cNvSpPr/>
              <p:nvPr/>
            </p:nvSpPr>
            <p:spPr bwMode="auto">
              <a:xfrm>
                <a:off x="9199229" y="4467959"/>
                <a:ext cx="639406" cy="989002"/>
              </a:xfrm>
              <a:custGeom>
                <a:avLst/>
                <a:gdLst/>
                <a:ahLst/>
                <a:cxnLst/>
                <a:rect l="l" t="t" r="r" b="b"/>
                <a:pathLst>
                  <a:path w="908384" h="1395535">
                    <a:moveTo>
                      <a:pt x="0" y="0"/>
                    </a:moveTo>
                    <a:lnTo>
                      <a:pt x="908384" y="0"/>
                    </a:lnTo>
                    <a:lnTo>
                      <a:pt x="908384" y="1296173"/>
                    </a:lnTo>
                    <a:lnTo>
                      <a:pt x="901456" y="1296173"/>
                    </a:lnTo>
                    <a:cubicBezTo>
                      <a:pt x="891964" y="1351613"/>
                      <a:pt x="695250" y="1395535"/>
                      <a:pt x="454193" y="1395535"/>
                    </a:cubicBezTo>
                    <a:cubicBezTo>
                      <a:pt x="213136" y="1395535"/>
                      <a:pt x="16422" y="1351613"/>
                      <a:pt x="6930" y="1296173"/>
                    </a:cubicBezTo>
                    <a:lnTo>
                      <a:pt x="0" y="1296173"/>
                    </a:lnTo>
                    <a:close/>
                  </a:path>
                </a:pathLst>
              </a:custGeom>
              <a:solidFill>
                <a:srgbClr val="737373"/>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120" name="Trapezoid 119">
                <a:extLst>
                  <a:ext uri="{FF2B5EF4-FFF2-40B4-BE49-F238E27FC236}">
                    <a16:creationId xmlns:a16="http://schemas.microsoft.com/office/drawing/2014/main" id="{4DCC2FBD-B06C-461E-9733-BFC4C3EBBFFB}"/>
                  </a:ext>
                </a:extLst>
              </p:cNvPr>
              <p:cNvSpPr/>
              <p:nvPr/>
            </p:nvSpPr>
            <p:spPr bwMode="auto">
              <a:xfrm>
                <a:off x="9046646" y="5385170"/>
                <a:ext cx="1145163" cy="208113"/>
              </a:xfrm>
              <a:prstGeom prst="trapezoid">
                <a:avLst>
                  <a:gd name="adj" fmla="val 80666"/>
                </a:avLst>
              </a:prstGeom>
              <a:solidFill>
                <a:srgbClr val="000000">
                  <a:lumMod val="85000"/>
                  <a:lumOff val="15000"/>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121" name="Rectangle 120">
                <a:extLst>
                  <a:ext uri="{FF2B5EF4-FFF2-40B4-BE49-F238E27FC236}">
                    <a16:creationId xmlns:a16="http://schemas.microsoft.com/office/drawing/2014/main" id="{27825B73-A225-4B57-9EA6-742081C48297}"/>
                  </a:ext>
                </a:extLst>
              </p:cNvPr>
              <p:cNvSpPr/>
              <p:nvPr/>
            </p:nvSpPr>
            <p:spPr bwMode="auto">
              <a:xfrm>
                <a:off x="9199228" y="4893679"/>
                <a:ext cx="638162" cy="521554"/>
              </a:xfrm>
              <a:prstGeom prst="rect">
                <a:avLst/>
              </a:prstGeom>
              <a:solidFill>
                <a:srgbClr val="525252"/>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122" name="Oval 121">
                <a:extLst>
                  <a:ext uri="{FF2B5EF4-FFF2-40B4-BE49-F238E27FC236}">
                    <a16:creationId xmlns:a16="http://schemas.microsoft.com/office/drawing/2014/main" id="{59CF65C2-AF55-4D5C-9817-D3EC56DBB799}"/>
                  </a:ext>
                </a:extLst>
              </p:cNvPr>
              <p:cNvSpPr/>
              <p:nvPr/>
            </p:nvSpPr>
            <p:spPr bwMode="auto">
              <a:xfrm>
                <a:off x="9199228" y="4817740"/>
                <a:ext cx="636765" cy="147313"/>
              </a:xfrm>
              <a:prstGeom prst="ellipse">
                <a:avLst/>
              </a:prstGeom>
              <a:solidFill>
                <a:srgbClr val="525252"/>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123" name="Rounded Rectangle 1323">
                <a:extLst>
                  <a:ext uri="{FF2B5EF4-FFF2-40B4-BE49-F238E27FC236}">
                    <a16:creationId xmlns:a16="http://schemas.microsoft.com/office/drawing/2014/main" id="{F09CD3A7-25B7-44C4-9F18-8057C9E79650}"/>
                  </a:ext>
                </a:extLst>
              </p:cNvPr>
              <p:cNvSpPr/>
              <p:nvPr/>
            </p:nvSpPr>
            <p:spPr bwMode="auto">
              <a:xfrm>
                <a:off x="9491184" y="4530667"/>
                <a:ext cx="64444" cy="378841"/>
              </a:xfrm>
              <a:prstGeom prst="roundRect">
                <a:avLst>
                  <a:gd name="adj" fmla="val 3123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124" name="Rectangle 123">
                <a:extLst>
                  <a:ext uri="{FF2B5EF4-FFF2-40B4-BE49-F238E27FC236}">
                    <a16:creationId xmlns:a16="http://schemas.microsoft.com/office/drawing/2014/main" id="{94061238-9AE2-4FF4-A866-61C47249B4A0}"/>
                  </a:ext>
                </a:extLst>
              </p:cNvPr>
              <p:cNvSpPr/>
              <p:nvPr/>
            </p:nvSpPr>
            <p:spPr bwMode="auto">
              <a:xfrm>
                <a:off x="9491085" y="4981768"/>
                <a:ext cx="68616" cy="19440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125" name="Oval 124">
                <a:extLst>
                  <a:ext uri="{FF2B5EF4-FFF2-40B4-BE49-F238E27FC236}">
                    <a16:creationId xmlns:a16="http://schemas.microsoft.com/office/drawing/2014/main" id="{A6D6C910-27FD-4EB0-B6D7-E9CFD3F24E14}"/>
                  </a:ext>
                </a:extLst>
              </p:cNvPr>
              <p:cNvSpPr/>
              <p:nvPr/>
            </p:nvSpPr>
            <p:spPr bwMode="auto">
              <a:xfrm>
                <a:off x="9198709" y="5333472"/>
                <a:ext cx="636765" cy="151456"/>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126" name="Oval 125">
                <a:extLst>
                  <a:ext uri="{FF2B5EF4-FFF2-40B4-BE49-F238E27FC236}">
                    <a16:creationId xmlns:a16="http://schemas.microsoft.com/office/drawing/2014/main" id="{795DED9B-A40E-4471-A6FF-6F7430F5845E}"/>
                  </a:ext>
                </a:extLst>
              </p:cNvPr>
              <p:cNvSpPr/>
              <p:nvPr/>
            </p:nvSpPr>
            <p:spPr bwMode="auto">
              <a:xfrm>
                <a:off x="9196708" y="4397764"/>
                <a:ext cx="644941" cy="147313"/>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127" name="Bent Arrow 1630">
                <a:extLst>
                  <a:ext uri="{FF2B5EF4-FFF2-40B4-BE49-F238E27FC236}">
                    <a16:creationId xmlns:a16="http://schemas.microsoft.com/office/drawing/2014/main" id="{7CA474B5-E6C5-4167-A9BA-819714D4D79F}"/>
                  </a:ext>
                </a:extLst>
              </p:cNvPr>
              <p:cNvSpPr/>
              <p:nvPr/>
            </p:nvSpPr>
            <p:spPr bwMode="auto">
              <a:xfrm rot="16200000" flipH="1">
                <a:off x="9283522" y="4412148"/>
                <a:ext cx="621321" cy="359634"/>
              </a:xfrm>
              <a:prstGeom prst="bentArrow">
                <a:avLst>
                  <a:gd name="adj1" fmla="val 17986"/>
                  <a:gd name="adj2" fmla="val 30248"/>
                  <a:gd name="adj3" fmla="val 0"/>
                  <a:gd name="adj4" fmla="val 57094"/>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8" name="Group 127">
                <a:extLst>
                  <a:ext uri="{FF2B5EF4-FFF2-40B4-BE49-F238E27FC236}">
                    <a16:creationId xmlns:a16="http://schemas.microsoft.com/office/drawing/2014/main" id="{4885E048-AE8F-45E8-B843-9CD0460A533F}"/>
                  </a:ext>
                </a:extLst>
              </p:cNvPr>
              <p:cNvGrpSpPr>
                <a:grpSpLocks noChangeAspect="1"/>
              </p:cNvGrpSpPr>
              <p:nvPr/>
            </p:nvGrpSpPr>
            <p:grpSpPr>
              <a:xfrm>
                <a:off x="9840888" y="4596013"/>
                <a:ext cx="465365" cy="887085"/>
                <a:chOff x="13253772" y="-14449"/>
                <a:chExt cx="3216275" cy="6130925"/>
              </a:xfrm>
              <a:solidFill>
                <a:schemeClr val="accent2"/>
              </a:solidFill>
            </p:grpSpPr>
            <p:sp>
              <p:nvSpPr>
                <p:cNvPr id="147" name="Freeform 120">
                  <a:extLst>
                    <a:ext uri="{FF2B5EF4-FFF2-40B4-BE49-F238E27FC236}">
                      <a16:creationId xmlns:a16="http://schemas.microsoft.com/office/drawing/2014/main" id="{F80FE018-219A-4879-A0F3-DF8D65F70A13}"/>
                    </a:ext>
                  </a:extLst>
                </p:cNvPr>
                <p:cNvSpPr>
                  <a:spLocks/>
                </p:cNvSpPr>
                <p:nvPr/>
              </p:nvSpPr>
              <p:spPr bwMode="auto">
                <a:xfrm>
                  <a:off x="14787297" y="-14449"/>
                  <a:ext cx="993775" cy="981075"/>
                </a:xfrm>
                <a:custGeom>
                  <a:avLst/>
                  <a:gdLst>
                    <a:gd name="T0" fmla="*/ 194 w 626"/>
                    <a:gd name="T1" fmla="*/ 24 h 618"/>
                    <a:gd name="T2" fmla="*/ 232 w 626"/>
                    <a:gd name="T3" fmla="*/ 10 h 618"/>
                    <a:gd name="T4" fmla="*/ 270 w 626"/>
                    <a:gd name="T5" fmla="*/ 2 h 618"/>
                    <a:gd name="T6" fmla="*/ 310 w 626"/>
                    <a:gd name="T7" fmla="*/ 0 h 618"/>
                    <a:gd name="T8" fmla="*/ 348 w 626"/>
                    <a:gd name="T9" fmla="*/ 2 h 618"/>
                    <a:gd name="T10" fmla="*/ 386 w 626"/>
                    <a:gd name="T11" fmla="*/ 10 h 618"/>
                    <a:gd name="T12" fmla="*/ 458 w 626"/>
                    <a:gd name="T13" fmla="*/ 38 h 618"/>
                    <a:gd name="T14" fmla="*/ 522 w 626"/>
                    <a:gd name="T15" fmla="*/ 82 h 618"/>
                    <a:gd name="T16" fmla="*/ 574 w 626"/>
                    <a:gd name="T17" fmla="*/ 140 h 618"/>
                    <a:gd name="T18" fmla="*/ 594 w 626"/>
                    <a:gd name="T19" fmla="*/ 172 h 618"/>
                    <a:gd name="T20" fmla="*/ 610 w 626"/>
                    <a:gd name="T21" fmla="*/ 208 h 618"/>
                    <a:gd name="T22" fmla="*/ 622 w 626"/>
                    <a:gd name="T23" fmla="*/ 246 h 618"/>
                    <a:gd name="T24" fmla="*/ 626 w 626"/>
                    <a:gd name="T25" fmla="*/ 284 h 618"/>
                    <a:gd name="T26" fmla="*/ 626 w 626"/>
                    <a:gd name="T27" fmla="*/ 324 h 618"/>
                    <a:gd name="T28" fmla="*/ 626 w 626"/>
                    <a:gd name="T29" fmla="*/ 348 h 618"/>
                    <a:gd name="T30" fmla="*/ 620 w 626"/>
                    <a:gd name="T31" fmla="*/ 392 h 618"/>
                    <a:gd name="T32" fmla="*/ 608 w 626"/>
                    <a:gd name="T33" fmla="*/ 434 h 618"/>
                    <a:gd name="T34" fmla="*/ 588 w 626"/>
                    <a:gd name="T35" fmla="*/ 472 h 618"/>
                    <a:gd name="T36" fmla="*/ 562 w 626"/>
                    <a:gd name="T37" fmla="*/ 506 h 618"/>
                    <a:gd name="T38" fmla="*/ 532 w 626"/>
                    <a:gd name="T39" fmla="*/ 536 h 618"/>
                    <a:gd name="T40" fmla="*/ 498 w 626"/>
                    <a:gd name="T41" fmla="*/ 560 h 618"/>
                    <a:gd name="T42" fmla="*/ 460 w 626"/>
                    <a:gd name="T43" fmla="*/ 582 h 618"/>
                    <a:gd name="T44" fmla="*/ 420 w 626"/>
                    <a:gd name="T45" fmla="*/ 598 h 618"/>
                    <a:gd name="T46" fmla="*/ 378 w 626"/>
                    <a:gd name="T47" fmla="*/ 610 h 618"/>
                    <a:gd name="T48" fmla="*/ 336 w 626"/>
                    <a:gd name="T49" fmla="*/ 616 h 618"/>
                    <a:gd name="T50" fmla="*/ 292 w 626"/>
                    <a:gd name="T51" fmla="*/ 618 h 618"/>
                    <a:gd name="T52" fmla="*/ 248 w 626"/>
                    <a:gd name="T53" fmla="*/ 612 h 618"/>
                    <a:gd name="T54" fmla="*/ 206 w 626"/>
                    <a:gd name="T55" fmla="*/ 602 h 618"/>
                    <a:gd name="T56" fmla="*/ 166 w 626"/>
                    <a:gd name="T57" fmla="*/ 586 h 618"/>
                    <a:gd name="T58" fmla="*/ 130 w 626"/>
                    <a:gd name="T59" fmla="*/ 562 h 618"/>
                    <a:gd name="T60" fmla="*/ 112 w 626"/>
                    <a:gd name="T61" fmla="*/ 548 h 618"/>
                    <a:gd name="T62" fmla="*/ 80 w 626"/>
                    <a:gd name="T63" fmla="*/ 520 h 618"/>
                    <a:gd name="T64" fmla="*/ 56 w 626"/>
                    <a:gd name="T65" fmla="*/ 490 h 618"/>
                    <a:gd name="T66" fmla="*/ 34 w 626"/>
                    <a:gd name="T67" fmla="*/ 456 h 618"/>
                    <a:gd name="T68" fmla="*/ 18 w 626"/>
                    <a:gd name="T69" fmla="*/ 420 h 618"/>
                    <a:gd name="T70" fmla="*/ 8 w 626"/>
                    <a:gd name="T71" fmla="*/ 382 h 618"/>
                    <a:gd name="T72" fmla="*/ 2 w 626"/>
                    <a:gd name="T73" fmla="*/ 342 h 618"/>
                    <a:gd name="T74" fmla="*/ 4 w 626"/>
                    <a:gd name="T75" fmla="*/ 262 h 618"/>
                    <a:gd name="T76" fmla="*/ 18 w 626"/>
                    <a:gd name="T77" fmla="*/ 204 h 618"/>
                    <a:gd name="T78" fmla="*/ 34 w 626"/>
                    <a:gd name="T79" fmla="*/ 168 h 618"/>
                    <a:gd name="T80" fmla="*/ 54 w 626"/>
                    <a:gd name="T81" fmla="*/ 132 h 618"/>
                    <a:gd name="T82" fmla="*/ 78 w 626"/>
                    <a:gd name="T83" fmla="*/ 102 h 618"/>
                    <a:gd name="T84" fmla="*/ 106 w 626"/>
                    <a:gd name="T85" fmla="*/ 74 h 618"/>
                    <a:gd name="T86" fmla="*/ 138 w 626"/>
                    <a:gd name="T87" fmla="*/ 50 h 618"/>
                    <a:gd name="T88" fmla="*/ 174 w 626"/>
                    <a:gd name="T89" fmla="*/ 32 h 618"/>
                    <a:gd name="T90" fmla="*/ 194 w 626"/>
                    <a:gd name="T91" fmla="*/ 2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6" h="618">
                      <a:moveTo>
                        <a:pt x="194" y="24"/>
                      </a:moveTo>
                      <a:lnTo>
                        <a:pt x="194" y="24"/>
                      </a:lnTo>
                      <a:lnTo>
                        <a:pt x="212" y="16"/>
                      </a:lnTo>
                      <a:lnTo>
                        <a:pt x="232" y="10"/>
                      </a:lnTo>
                      <a:lnTo>
                        <a:pt x="250" y="6"/>
                      </a:lnTo>
                      <a:lnTo>
                        <a:pt x="270" y="2"/>
                      </a:lnTo>
                      <a:lnTo>
                        <a:pt x="290" y="0"/>
                      </a:lnTo>
                      <a:lnTo>
                        <a:pt x="310" y="0"/>
                      </a:lnTo>
                      <a:lnTo>
                        <a:pt x="328" y="0"/>
                      </a:lnTo>
                      <a:lnTo>
                        <a:pt x="348" y="2"/>
                      </a:lnTo>
                      <a:lnTo>
                        <a:pt x="366" y="4"/>
                      </a:lnTo>
                      <a:lnTo>
                        <a:pt x="386" y="10"/>
                      </a:lnTo>
                      <a:lnTo>
                        <a:pt x="422" y="22"/>
                      </a:lnTo>
                      <a:lnTo>
                        <a:pt x="458" y="38"/>
                      </a:lnTo>
                      <a:lnTo>
                        <a:pt x="492" y="58"/>
                      </a:lnTo>
                      <a:lnTo>
                        <a:pt x="522" y="82"/>
                      </a:lnTo>
                      <a:lnTo>
                        <a:pt x="550" y="110"/>
                      </a:lnTo>
                      <a:lnTo>
                        <a:pt x="574" y="140"/>
                      </a:lnTo>
                      <a:lnTo>
                        <a:pt x="586" y="156"/>
                      </a:lnTo>
                      <a:lnTo>
                        <a:pt x="594" y="172"/>
                      </a:lnTo>
                      <a:lnTo>
                        <a:pt x="604" y="190"/>
                      </a:lnTo>
                      <a:lnTo>
                        <a:pt x="610" y="208"/>
                      </a:lnTo>
                      <a:lnTo>
                        <a:pt x="616" y="226"/>
                      </a:lnTo>
                      <a:lnTo>
                        <a:pt x="622" y="246"/>
                      </a:lnTo>
                      <a:lnTo>
                        <a:pt x="624" y="264"/>
                      </a:lnTo>
                      <a:lnTo>
                        <a:pt x="626" y="284"/>
                      </a:lnTo>
                      <a:lnTo>
                        <a:pt x="626" y="304"/>
                      </a:lnTo>
                      <a:lnTo>
                        <a:pt x="626" y="324"/>
                      </a:lnTo>
                      <a:lnTo>
                        <a:pt x="626" y="324"/>
                      </a:lnTo>
                      <a:lnTo>
                        <a:pt x="626" y="348"/>
                      </a:lnTo>
                      <a:lnTo>
                        <a:pt x="624" y="370"/>
                      </a:lnTo>
                      <a:lnTo>
                        <a:pt x="620" y="392"/>
                      </a:lnTo>
                      <a:lnTo>
                        <a:pt x="614" y="414"/>
                      </a:lnTo>
                      <a:lnTo>
                        <a:pt x="608" y="434"/>
                      </a:lnTo>
                      <a:lnTo>
                        <a:pt x="598" y="452"/>
                      </a:lnTo>
                      <a:lnTo>
                        <a:pt x="588" y="472"/>
                      </a:lnTo>
                      <a:lnTo>
                        <a:pt x="576" y="488"/>
                      </a:lnTo>
                      <a:lnTo>
                        <a:pt x="562" y="506"/>
                      </a:lnTo>
                      <a:lnTo>
                        <a:pt x="548" y="520"/>
                      </a:lnTo>
                      <a:lnTo>
                        <a:pt x="532" y="536"/>
                      </a:lnTo>
                      <a:lnTo>
                        <a:pt x="516" y="548"/>
                      </a:lnTo>
                      <a:lnTo>
                        <a:pt x="498" y="560"/>
                      </a:lnTo>
                      <a:lnTo>
                        <a:pt x="480" y="572"/>
                      </a:lnTo>
                      <a:lnTo>
                        <a:pt x="460" y="582"/>
                      </a:lnTo>
                      <a:lnTo>
                        <a:pt x="442" y="590"/>
                      </a:lnTo>
                      <a:lnTo>
                        <a:pt x="420" y="598"/>
                      </a:lnTo>
                      <a:lnTo>
                        <a:pt x="400" y="604"/>
                      </a:lnTo>
                      <a:lnTo>
                        <a:pt x="378" y="610"/>
                      </a:lnTo>
                      <a:lnTo>
                        <a:pt x="358" y="614"/>
                      </a:lnTo>
                      <a:lnTo>
                        <a:pt x="336" y="616"/>
                      </a:lnTo>
                      <a:lnTo>
                        <a:pt x="314" y="618"/>
                      </a:lnTo>
                      <a:lnTo>
                        <a:pt x="292" y="618"/>
                      </a:lnTo>
                      <a:lnTo>
                        <a:pt x="270" y="616"/>
                      </a:lnTo>
                      <a:lnTo>
                        <a:pt x="248" y="612"/>
                      </a:lnTo>
                      <a:lnTo>
                        <a:pt x="228" y="608"/>
                      </a:lnTo>
                      <a:lnTo>
                        <a:pt x="206" y="602"/>
                      </a:lnTo>
                      <a:lnTo>
                        <a:pt x="186" y="594"/>
                      </a:lnTo>
                      <a:lnTo>
                        <a:pt x="166" y="586"/>
                      </a:lnTo>
                      <a:lnTo>
                        <a:pt x="148" y="574"/>
                      </a:lnTo>
                      <a:lnTo>
                        <a:pt x="130" y="562"/>
                      </a:lnTo>
                      <a:lnTo>
                        <a:pt x="112" y="548"/>
                      </a:lnTo>
                      <a:lnTo>
                        <a:pt x="112" y="548"/>
                      </a:lnTo>
                      <a:lnTo>
                        <a:pt x="96" y="536"/>
                      </a:lnTo>
                      <a:lnTo>
                        <a:pt x="80" y="520"/>
                      </a:lnTo>
                      <a:lnTo>
                        <a:pt x="68" y="506"/>
                      </a:lnTo>
                      <a:lnTo>
                        <a:pt x="56" y="490"/>
                      </a:lnTo>
                      <a:lnTo>
                        <a:pt x="44" y="474"/>
                      </a:lnTo>
                      <a:lnTo>
                        <a:pt x="34" y="456"/>
                      </a:lnTo>
                      <a:lnTo>
                        <a:pt x="26" y="438"/>
                      </a:lnTo>
                      <a:lnTo>
                        <a:pt x="18" y="420"/>
                      </a:lnTo>
                      <a:lnTo>
                        <a:pt x="12" y="400"/>
                      </a:lnTo>
                      <a:lnTo>
                        <a:pt x="8" y="382"/>
                      </a:lnTo>
                      <a:lnTo>
                        <a:pt x="4" y="362"/>
                      </a:lnTo>
                      <a:lnTo>
                        <a:pt x="2" y="342"/>
                      </a:lnTo>
                      <a:lnTo>
                        <a:pt x="0" y="302"/>
                      </a:lnTo>
                      <a:lnTo>
                        <a:pt x="4" y="262"/>
                      </a:lnTo>
                      <a:lnTo>
                        <a:pt x="12" y="222"/>
                      </a:lnTo>
                      <a:lnTo>
                        <a:pt x="18" y="204"/>
                      </a:lnTo>
                      <a:lnTo>
                        <a:pt x="26" y="186"/>
                      </a:lnTo>
                      <a:lnTo>
                        <a:pt x="34" y="168"/>
                      </a:lnTo>
                      <a:lnTo>
                        <a:pt x="42" y="150"/>
                      </a:lnTo>
                      <a:lnTo>
                        <a:pt x="54" y="132"/>
                      </a:lnTo>
                      <a:lnTo>
                        <a:pt x="64" y="116"/>
                      </a:lnTo>
                      <a:lnTo>
                        <a:pt x="78" y="102"/>
                      </a:lnTo>
                      <a:lnTo>
                        <a:pt x="90" y="88"/>
                      </a:lnTo>
                      <a:lnTo>
                        <a:pt x="106" y="74"/>
                      </a:lnTo>
                      <a:lnTo>
                        <a:pt x="120" y="62"/>
                      </a:lnTo>
                      <a:lnTo>
                        <a:pt x="138" y="50"/>
                      </a:lnTo>
                      <a:lnTo>
                        <a:pt x="156" y="40"/>
                      </a:lnTo>
                      <a:lnTo>
                        <a:pt x="174" y="32"/>
                      </a:lnTo>
                      <a:lnTo>
                        <a:pt x="194" y="24"/>
                      </a:lnTo>
                      <a:lnTo>
                        <a:pt x="194" y="24"/>
                      </a:lnTo>
                      <a:close/>
                    </a:path>
                  </a:pathLst>
                </a:custGeom>
                <a:grpFill/>
                <a:ln w="9525" cap="flat" cmpd="sng" algn="ctr">
                  <a:no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wrap="square" lIns="68560" rIns="68560" rtlCol="0" anchor="b">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Segoe UI Semilight"/>
                    <a:ea typeface="+mn-ea"/>
                    <a:cs typeface="+mn-cs"/>
                  </a:endParaRPr>
                </a:p>
              </p:txBody>
            </p:sp>
            <p:sp>
              <p:nvSpPr>
                <p:cNvPr id="148" name="Freeform 121">
                  <a:extLst>
                    <a:ext uri="{FF2B5EF4-FFF2-40B4-BE49-F238E27FC236}">
                      <a16:creationId xmlns:a16="http://schemas.microsoft.com/office/drawing/2014/main" id="{4EC638EE-0A00-4C05-A31C-6590FD0DAB2F}"/>
                    </a:ext>
                  </a:extLst>
                </p:cNvPr>
                <p:cNvSpPr>
                  <a:spLocks/>
                </p:cNvSpPr>
                <p:nvPr/>
              </p:nvSpPr>
              <p:spPr bwMode="auto">
                <a:xfrm>
                  <a:off x="13253772" y="1125376"/>
                  <a:ext cx="3216275" cy="4991100"/>
                </a:xfrm>
                <a:custGeom>
                  <a:avLst/>
                  <a:gdLst>
                    <a:gd name="T0" fmla="*/ 690 w 2026"/>
                    <a:gd name="T1" fmla="*/ 66 h 3144"/>
                    <a:gd name="T2" fmla="*/ 796 w 2026"/>
                    <a:gd name="T3" fmla="*/ 14 h 3144"/>
                    <a:gd name="T4" fmla="*/ 918 w 2026"/>
                    <a:gd name="T5" fmla="*/ 0 h 3144"/>
                    <a:gd name="T6" fmla="*/ 1102 w 2026"/>
                    <a:gd name="T7" fmla="*/ 0 h 3144"/>
                    <a:gd name="T8" fmla="*/ 1476 w 2026"/>
                    <a:gd name="T9" fmla="*/ 2 h 3144"/>
                    <a:gd name="T10" fmla="*/ 1660 w 2026"/>
                    <a:gd name="T11" fmla="*/ 18 h 3144"/>
                    <a:gd name="T12" fmla="*/ 1840 w 2026"/>
                    <a:gd name="T13" fmla="*/ 68 h 3144"/>
                    <a:gd name="T14" fmla="*/ 1910 w 2026"/>
                    <a:gd name="T15" fmla="*/ 114 h 3144"/>
                    <a:gd name="T16" fmla="*/ 1974 w 2026"/>
                    <a:gd name="T17" fmla="*/ 202 h 3144"/>
                    <a:gd name="T18" fmla="*/ 2010 w 2026"/>
                    <a:gd name="T19" fmla="*/ 310 h 3144"/>
                    <a:gd name="T20" fmla="*/ 2026 w 2026"/>
                    <a:gd name="T21" fmla="*/ 448 h 3144"/>
                    <a:gd name="T22" fmla="*/ 2024 w 2026"/>
                    <a:gd name="T23" fmla="*/ 1290 h 3144"/>
                    <a:gd name="T24" fmla="*/ 2020 w 2026"/>
                    <a:gd name="T25" fmla="*/ 1438 h 3144"/>
                    <a:gd name="T26" fmla="*/ 2004 w 2026"/>
                    <a:gd name="T27" fmla="*/ 1484 h 3144"/>
                    <a:gd name="T28" fmla="*/ 1948 w 2026"/>
                    <a:gd name="T29" fmla="*/ 1528 h 3144"/>
                    <a:gd name="T30" fmla="*/ 1854 w 2026"/>
                    <a:gd name="T31" fmla="*/ 1538 h 3144"/>
                    <a:gd name="T32" fmla="*/ 1794 w 2026"/>
                    <a:gd name="T33" fmla="*/ 1504 h 3144"/>
                    <a:gd name="T34" fmla="*/ 1770 w 2026"/>
                    <a:gd name="T35" fmla="*/ 1462 h 3144"/>
                    <a:gd name="T36" fmla="*/ 1762 w 2026"/>
                    <a:gd name="T37" fmla="*/ 1320 h 3144"/>
                    <a:gd name="T38" fmla="*/ 1762 w 2026"/>
                    <a:gd name="T39" fmla="*/ 630 h 3144"/>
                    <a:gd name="T40" fmla="*/ 1664 w 2026"/>
                    <a:gd name="T41" fmla="*/ 514 h 3144"/>
                    <a:gd name="T42" fmla="*/ 1664 w 2026"/>
                    <a:gd name="T43" fmla="*/ 2966 h 3144"/>
                    <a:gd name="T44" fmla="*/ 1634 w 2026"/>
                    <a:gd name="T45" fmla="*/ 3058 h 3144"/>
                    <a:gd name="T46" fmla="*/ 1564 w 2026"/>
                    <a:gd name="T47" fmla="*/ 3122 h 3144"/>
                    <a:gd name="T48" fmla="*/ 1472 w 2026"/>
                    <a:gd name="T49" fmla="*/ 3144 h 3144"/>
                    <a:gd name="T50" fmla="*/ 1400 w 2026"/>
                    <a:gd name="T51" fmla="*/ 3126 h 3144"/>
                    <a:gd name="T52" fmla="*/ 1358 w 2026"/>
                    <a:gd name="T53" fmla="*/ 3104 h 3144"/>
                    <a:gd name="T54" fmla="*/ 1330 w 2026"/>
                    <a:gd name="T55" fmla="*/ 3044 h 3144"/>
                    <a:gd name="T56" fmla="*/ 1318 w 2026"/>
                    <a:gd name="T57" fmla="*/ 2796 h 3144"/>
                    <a:gd name="T58" fmla="*/ 1320 w 2026"/>
                    <a:gd name="T59" fmla="*/ 1900 h 3144"/>
                    <a:gd name="T60" fmla="*/ 1226 w 2026"/>
                    <a:gd name="T61" fmla="*/ 1530 h 3144"/>
                    <a:gd name="T62" fmla="*/ 1222 w 2026"/>
                    <a:gd name="T63" fmla="*/ 2268 h 3144"/>
                    <a:gd name="T64" fmla="*/ 1220 w 2026"/>
                    <a:gd name="T65" fmla="*/ 3008 h 3144"/>
                    <a:gd name="T66" fmla="*/ 1194 w 2026"/>
                    <a:gd name="T67" fmla="*/ 3070 h 3144"/>
                    <a:gd name="T68" fmla="*/ 1148 w 2026"/>
                    <a:gd name="T69" fmla="*/ 3114 h 3144"/>
                    <a:gd name="T70" fmla="*/ 1090 w 2026"/>
                    <a:gd name="T71" fmla="*/ 3136 h 3144"/>
                    <a:gd name="T72" fmla="*/ 994 w 2026"/>
                    <a:gd name="T73" fmla="*/ 3136 h 3144"/>
                    <a:gd name="T74" fmla="*/ 936 w 2026"/>
                    <a:gd name="T75" fmla="*/ 3112 h 3144"/>
                    <a:gd name="T76" fmla="*/ 890 w 2026"/>
                    <a:gd name="T77" fmla="*/ 3070 h 3144"/>
                    <a:gd name="T78" fmla="*/ 866 w 2026"/>
                    <a:gd name="T79" fmla="*/ 3010 h 3144"/>
                    <a:gd name="T80" fmla="*/ 862 w 2026"/>
                    <a:gd name="T81" fmla="*/ 2320 h 3144"/>
                    <a:gd name="T82" fmla="*/ 860 w 2026"/>
                    <a:gd name="T83" fmla="*/ 356 h 3144"/>
                    <a:gd name="T84" fmla="*/ 552 w 2026"/>
                    <a:gd name="T85" fmla="*/ 718 h 3144"/>
                    <a:gd name="T86" fmla="*/ 282 w 2026"/>
                    <a:gd name="T87" fmla="*/ 1032 h 3144"/>
                    <a:gd name="T88" fmla="*/ 216 w 2026"/>
                    <a:gd name="T89" fmla="*/ 1090 h 3144"/>
                    <a:gd name="T90" fmla="*/ 164 w 2026"/>
                    <a:gd name="T91" fmla="*/ 1104 h 3144"/>
                    <a:gd name="T92" fmla="*/ 90 w 2026"/>
                    <a:gd name="T93" fmla="*/ 1088 h 3144"/>
                    <a:gd name="T94" fmla="*/ 18 w 2026"/>
                    <a:gd name="T95" fmla="*/ 1016 h 3144"/>
                    <a:gd name="T96" fmla="*/ 0 w 2026"/>
                    <a:gd name="T97" fmla="*/ 942 h 3144"/>
                    <a:gd name="T98" fmla="*/ 12 w 2026"/>
                    <a:gd name="T99" fmla="*/ 890 h 3144"/>
                    <a:gd name="T100" fmla="*/ 102 w 2026"/>
                    <a:gd name="T101" fmla="*/ 770 h 3144"/>
                    <a:gd name="T102" fmla="*/ 646 w 2026"/>
                    <a:gd name="T103" fmla="*/ 112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6" h="3144">
                      <a:moveTo>
                        <a:pt x="646" y="112"/>
                      </a:moveTo>
                      <a:lnTo>
                        <a:pt x="646" y="112"/>
                      </a:lnTo>
                      <a:lnTo>
                        <a:pt x="666" y="88"/>
                      </a:lnTo>
                      <a:lnTo>
                        <a:pt x="690" y="66"/>
                      </a:lnTo>
                      <a:lnTo>
                        <a:pt x="714" y="48"/>
                      </a:lnTo>
                      <a:lnTo>
                        <a:pt x="740" y="34"/>
                      </a:lnTo>
                      <a:lnTo>
                        <a:pt x="768" y="22"/>
                      </a:lnTo>
                      <a:lnTo>
                        <a:pt x="796" y="14"/>
                      </a:lnTo>
                      <a:lnTo>
                        <a:pt x="826" y="8"/>
                      </a:lnTo>
                      <a:lnTo>
                        <a:pt x="856" y="4"/>
                      </a:lnTo>
                      <a:lnTo>
                        <a:pt x="886" y="2"/>
                      </a:lnTo>
                      <a:lnTo>
                        <a:pt x="918" y="0"/>
                      </a:lnTo>
                      <a:lnTo>
                        <a:pt x="980" y="0"/>
                      </a:lnTo>
                      <a:lnTo>
                        <a:pt x="1042" y="2"/>
                      </a:lnTo>
                      <a:lnTo>
                        <a:pt x="1102" y="0"/>
                      </a:lnTo>
                      <a:lnTo>
                        <a:pt x="1102" y="0"/>
                      </a:lnTo>
                      <a:lnTo>
                        <a:pt x="1196" y="2"/>
                      </a:lnTo>
                      <a:lnTo>
                        <a:pt x="1288" y="2"/>
                      </a:lnTo>
                      <a:lnTo>
                        <a:pt x="1382" y="0"/>
                      </a:lnTo>
                      <a:lnTo>
                        <a:pt x="1476" y="2"/>
                      </a:lnTo>
                      <a:lnTo>
                        <a:pt x="1522" y="4"/>
                      </a:lnTo>
                      <a:lnTo>
                        <a:pt x="1568" y="6"/>
                      </a:lnTo>
                      <a:lnTo>
                        <a:pt x="1614" y="12"/>
                      </a:lnTo>
                      <a:lnTo>
                        <a:pt x="1660" y="18"/>
                      </a:lnTo>
                      <a:lnTo>
                        <a:pt x="1706" y="26"/>
                      </a:lnTo>
                      <a:lnTo>
                        <a:pt x="1750" y="38"/>
                      </a:lnTo>
                      <a:lnTo>
                        <a:pt x="1796" y="50"/>
                      </a:lnTo>
                      <a:lnTo>
                        <a:pt x="1840" y="68"/>
                      </a:lnTo>
                      <a:lnTo>
                        <a:pt x="1840" y="68"/>
                      </a:lnTo>
                      <a:lnTo>
                        <a:pt x="1866" y="80"/>
                      </a:lnTo>
                      <a:lnTo>
                        <a:pt x="1888" y="96"/>
                      </a:lnTo>
                      <a:lnTo>
                        <a:pt x="1910" y="114"/>
                      </a:lnTo>
                      <a:lnTo>
                        <a:pt x="1930" y="134"/>
                      </a:lnTo>
                      <a:lnTo>
                        <a:pt x="1946" y="154"/>
                      </a:lnTo>
                      <a:lnTo>
                        <a:pt x="1960" y="178"/>
                      </a:lnTo>
                      <a:lnTo>
                        <a:pt x="1974" y="202"/>
                      </a:lnTo>
                      <a:lnTo>
                        <a:pt x="1984" y="228"/>
                      </a:lnTo>
                      <a:lnTo>
                        <a:pt x="1994" y="254"/>
                      </a:lnTo>
                      <a:lnTo>
                        <a:pt x="2002" y="282"/>
                      </a:lnTo>
                      <a:lnTo>
                        <a:pt x="2010" y="310"/>
                      </a:lnTo>
                      <a:lnTo>
                        <a:pt x="2014" y="338"/>
                      </a:lnTo>
                      <a:lnTo>
                        <a:pt x="2022" y="394"/>
                      </a:lnTo>
                      <a:lnTo>
                        <a:pt x="2026" y="448"/>
                      </a:lnTo>
                      <a:lnTo>
                        <a:pt x="2026" y="448"/>
                      </a:lnTo>
                      <a:lnTo>
                        <a:pt x="2026" y="690"/>
                      </a:lnTo>
                      <a:lnTo>
                        <a:pt x="2026" y="930"/>
                      </a:lnTo>
                      <a:lnTo>
                        <a:pt x="2026" y="1170"/>
                      </a:lnTo>
                      <a:lnTo>
                        <a:pt x="2024" y="1290"/>
                      </a:lnTo>
                      <a:lnTo>
                        <a:pt x="2022" y="1410"/>
                      </a:lnTo>
                      <a:lnTo>
                        <a:pt x="2022" y="1410"/>
                      </a:lnTo>
                      <a:lnTo>
                        <a:pt x="2022" y="1426"/>
                      </a:lnTo>
                      <a:lnTo>
                        <a:pt x="2020" y="1438"/>
                      </a:lnTo>
                      <a:lnTo>
                        <a:pt x="2018" y="1452"/>
                      </a:lnTo>
                      <a:lnTo>
                        <a:pt x="2014" y="1462"/>
                      </a:lnTo>
                      <a:lnTo>
                        <a:pt x="2010" y="1474"/>
                      </a:lnTo>
                      <a:lnTo>
                        <a:pt x="2004" y="1484"/>
                      </a:lnTo>
                      <a:lnTo>
                        <a:pt x="1996" y="1494"/>
                      </a:lnTo>
                      <a:lnTo>
                        <a:pt x="1988" y="1502"/>
                      </a:lnTo>
                      <a:lnTo>
                        <a:pt x="1970" y="1516"/>
                      </a:lnTo>
                      <a:lnTo>
                        <a:pt x="1948" y="1528"/>
                      </a:lnTo>
                      <a:lnTo>
                        <a:pt x="1926" y="1536"/>
                      </a:lnTo>
                      <a:lnTo>
                        <a:pt x="1902" y="1540"/>
                      </a:lnTo>
                      <a:lnTo>
                        <a:pt x="1878" y="1540"/>
                      </a:lnTo>
                      <a:lnTo>
                        <a:pt x="1854" y="1538"/>
                      </a:lnTo>
                      <a:lnTo>
                        <a:pt x="1832" y="1530"/>
                      </a:lnTo>
                      <a:lnTo>
                        <a:pt x="1812" y="1520"/>
                      </a:lnTo>
                      <a:lnTo>
                        <a:pt x="1802" y="1512"/>
                      </a:lnTo>
                      <a:lnTo>
                        <a:pt x="1794" y="1504"/>
                      </a:lnTo>
                      <a:lnTo>
                        <a:pt x="1786" y="1496"/>
                      </a:lnTo>
                      <a:lnTo>
                        <a:pt x="1780" y="1486"/>
                      </a:lnTo>
                      <a:lnTo>
                        <a:pt x="1774" y="1474"/>
                      </a:lnTo>
                      <a:lnTo>
                        <a:pt x="1770" y="1462"/>
                      </a:lnTo>
                      <a:lnTo>
                        <a:pt x="1768" y="1450"/>
                      </a:lnTo>
                      <a:lnTo>
                        <a:pt x="1766" y="1434"/>
                      </a:lnTo>
                      <a:lnTo>
                        <a:pt x="1766" y="1434"/>
                      </a:lnTo>
                      <a:lnTo>
                        <a:pt x="1762" y="1320"/>
                      </a:lnTo>
                      <a:lnTo>
                        <a:pt x="1760" y="1206"/>
                      </a:lnTo>
                      <a:lnTo>
                        <a:pt x="1760" y="976"/>
                      </a:lnTo>
                      <a:lnTo>
                        <a:pt x="1762" y="746"/>
                      </a:lnTo>
                      <a:lnTo>
                        <a:pt x="1762" y="630"/>
                      </a:lnTo>
                      <a:lnTo>
                        <a:pt x="1760" y="516"/>
                      </a:lnTo>
                      <a:lnTo>
                        <a:pt x="1760" y="516"/>
                      </a:lnTo>
                      <a:lnTo>
                        <a:pt x="1664" y="514"/>
                      </a:lnTo>
                      <a:lnTo>
                        <a:pt x="1664" y="514"/>
                      </a:lnTo>
                      <a:lnTo>
                        <a:pt x="1664" y="1726"/>
                      </a:lnTo>
                      <a:lnTo>
                        <a:pt x="1664" y="2940"/>
                      </a:lnTo>
                      <a:lnTo>
                        <a:pt x="1664" y="2940"/>
                      </a:lnTo>
                      <a:lnTo>
                        <a:pt x="1664" y="2966"/>
                      </a:lnTo>
                      <a:lnTo>
                        <a:pt x="1662" y="2992"/>
                      </a:lnTo>
                      <a:lnTo>
                        <a:pt x="1654" y="3016"/>
                      </a:lnTo>
                      <a:lnTo>
                        <a:pt x="1646" y="3038"/>
                      </a:lnTo>
                      <a:lnTo>
                        <a:pt x="1634" y="3058"/>
                      </a:lnTo>
                      <a:lnTo>
                        <a:pt x="1620" y="3078"/>
                      </a:lnTo>
                      <a:lnTo>
                        <a:pt x="1602" y="3094"/>
                      </a:lnTo>
                      <a:lnTo>
                        <a:pt x="1584" y="3110"/>
                      </a:lnTo>
                      <a:lnTo>
                        <a:pt x="1564" y="3122"/>
                      </a:lnTo>
                      <a:lnTo>
                        <a:pt x="1542" y="3132"/>
                      </a:lnTo>
                      <a:lnTo>
                        <a:pt x="1520" y="3138"/>
                      </a:lnTo>
                      <a:lnTo>
                        <a:pt x="1496" y="3142"/>
                      </a:lnTo>
                      <a:lnTo>
                        <a:pt x="1472" y="3144"/>
                      </a:lnTo>
                      <a:lnTo>
                        <a:pt x="1448" y="3142"/>
                      </a:lnTo>
                      <a:lnTo>
                        <a:pt x="1424" y="3136"/>
                      </a:lnTo>
                      <a:lnTo>
                        <a:pt x="1400" y="3126"/>
                      </a:lnTo>
                      <a:lnTo>
                        <a:pt x="1400" y="3126"/>
                      </a:lnTo>
                      <a:lnTo>
                        <a:pt x="1386" y="3122"/>
                      </a:lnTo>
                      <a:lnTo>
                        <a:pt x="1376" y="3118"/>
                      </a:lnTo>
                      <a:lnTo>
                        <a:pt x="1366" y="3112"/>
                      </a:lnTo>
                      <a:lnTo>
                        <a:pt x="1358" y="3104"/>
                      </a:lnTo>
                      <a:lnTo>
                        <a:pt x="1350" y="3096"/>
                      </a:lnTo>
                      <a:lnTo>
                        <a:pt x="1344" y="3086"/>
                      </a:lnTo>
                      <a:lnTo>
                        <a:pt x="1336" y="3066"/>
                      </a:lnTo>
                      <a:lnTo>
                        <a:pt x="1330" y="3044"/>
                      </a:lnTo>
                      <a:lnTo>
                        <a:pt x="1326" y="3020"/>
                      </a:lnTo>
                      <a:lnTo>
                        <a:pt x="1322" y="2974"/>
                      </a:lnTo>
                      <a:lnTo>
                        <a:pt x="1322" y="2974"/>
                      </a:lnTo>
                      <a:lnTo>
                        <a:pt x="1318" y="2796"/>
                      </a:lnTo>
                      <a:lnTo>
                        <a:pt x="1318" y="2616"/>
                      </a:lnTo>
                      <a:lnTo>
                        <a:pt x="1320" y="2258"/>
                      </a:lnTo>
                      <a:lnTo>
                        <a:pt x="1320" y="2080"/>
                      </a:lnTo>
                      <a:lnTo>
                        <a:pt x="1320" y="1900"/>
                      </a:lnTo>
                      <a:lnTo>
                        <a:pt x="1318" y="1722"/>
                      </a:lnTo>
                      <a:lnTo>
                        <a:pt x="1314" y="1542"/>
                      </a:lnTo>
                      <a:lnTo>
                        <a:pt x="1314" y="1542"/>
                      </a:lnTo>
                      <a:lnTo>
                        <a:pt x="1226" y="1530"/>
                      </a:lnTo>
                      <a:lnTo>
                        <a:pt x="1226" y="1530"/>
                      </a:lnTo>
                      <a:lnTo>
                        <a:pt x="1224" y="1714"/>
                      </a:lnTo>
                      <a:lnTo>
                        <a:pt x="1222" y="1900"/>
                      </a:lnTo>
                      <a:lnTo>
                        <a:pt x="1222" y="2268"/>
                      </a:lnTo>
                      <a:lnTo>
                        <a:pt x="1224" y="2638"/>
                      </a:lnTo>
                      <a:lnTo>
                        <a:pt x="1222" y="2824"/>
                      </a:lnTo>
                      <a:lnTo>
                        <a:pt x="1220" y="3008"/>
                      </a:lnTo>
                      <a:lnTo>
                        <a:pt x="1220" y="3008"/>
                      </a:lnTo>
                      <a:lnTo>
                        <a:pt x="1216" y="3026"/>
                      </a:lnTo>
                      <a:lnTo>
                        <a:pt x="1210" y="3042"/>
                      </a:lnTo>
                      <a:lnTo>
                        <a:pt x="1202" y="3056"/>
                      </a:lnTo>
                      <a:lnTo>
                        <a:pt x="1194" y="3070"/>
                      </a:lnTo>
                      <a:lnTo>
                        <a:pt x="1184" y="3084"/>
                      </a:lnTo>
                      <a:lnTo>
                        <a:pt x="1174" y="3094"/>
                      </a:lnTo>
                      <a:lnTo>
                        <a:pt x="1162" y="3104"/>
                      </a:lnTo>
                      <a:lnTo>
                        <a:pt x="1148" y="3114"/>
                      </a:lnTo>
                      <a:lnTo>
                        <a:pt x="1136" y="3120"/>
                      </a:lnTo>
                      <a:lnTo>
                        <a:pt x="1120" y="3128"/>
                      </a:lnTo>
                      <a:lnTo>
                        <a:pt x="1106" y="3132"/>
                      </a:lnTo>
                      <a:lnTo>
                        <a:pt x="1090" y="3136"/>
                      </a:lnTo>
                      <a:lnTo>
                        <a:pt x="1074" y="3140"/>
                      </a:lnTo>
                      <a:lnTo>
                        <a:pt x="1058" y="3140"/>
                      </a:lnTo>
                      <a:lnTo>
                        <a:pt x="1026" y="3140"/>
                      </a:lnTo>
                      <a:lnTo>
                        <a:pt x="994" y="3136"/>
                      </a:lnTo>
                      <a:lnTo>
                        <a:pt x="978" y="3132"/>
                      </a:lnTo>
                      <a:lnTo>
                        <a:pt x="964" y="3126"/>
                      </a:lnTo>
                      <a:lnTo>
                        <a:pt x="948" y="3120"/>
                      </a:lnTo>
                      <a:lnTo>
                        <a:pt x="936" y="3112"/>
                      </a:lnTo>
                      <a:lnTo>
                        <a:pt x="922" y="3102"/>
                      </a:lnTo>
                      <a:lnTo>
                        <a:pt x="910" y="3092"/>
                      </a:lnTo>
                      <a:lnTo>
                        <a:pt x="900" y="3082"/>
                      </a:lnTo>
                      <a:lnTo>
                        <a:pt x="890" y="3070"/>
                      </a:lnTo>
                      <a:lnTo>
                        <a:pt x="882" y="3056"/>
                      </a:lnTo>
                      <a:lnTo>
                        <a:pt x="874" y="3042"/>
                      </a:lnTo>
                      <a:lnTo>
                        <a:pt x="870" y="3026"/>
                      </a:lnTo>
                      <a:lnTo>
                        <a:pt x="866" y="3010"/>
                      </a:lnTo>
                      <a:lnTo>
                        <a:pt x="864" y="2992"/>
                      </a:lnTo>
                      <a:lnTo>
                        <a:pt x="864" y="2974"/>
                      </a:lnTo>
                      <a:lnTo>
                        <a:pt x="864" y="2974"/>
                      </a:lnTo>
                      <a:lnTo>
                        <a:pt x="862" y="2320"/>
                      </a:lnTo>
                      <a:lnTo>
                        <a:pt x="862" y="1664"/>
                      </a:lnTo>
                      <a:lnTo>
                        <a:pt x="862" y="1010"/>
                      </a:lnTo>
                      <a:lnTo>
                        <a:pt x="860" y="356"/>
                      </a:lnTo>
                      <a:lnTo>
                        <a:pt x="860" y="356"/>
                      </a:lnTo>
                      <a:lnTo>
                        <a:pt x="780" y="444"/>
                      </a:lnTo>
                      <a:lnTo>
                        <a:pt x="702" y="534"/>
                      </a:lnTo>
                      <a:lnTo>
                        <a:pt x="628" y="626"/>
                      </a:lnTo>
                      <a:lnTo>
                        <a:pt x="552" y="718"/>
                      </a:lnTo>
                      <a:lnTo>
                        <a:pt x="478" y="810"/>
                      </a:lnTo>
                      <a:lnTo>
                        <a:pt x="400" y="900"/>
                      </a:lnTo>
                      <a:lnTo>
                        <a:pt x="322" y="988"/>
                      </a:lnTo>
                      <a:lnTo>
                        <a:pt x="282" y="1032"/>
                      </a:lnTo>
                      <a:lnTo>
                        <a:pt x="240" y="1074"/>
                      </a:lnTo>
                      <a:lnTo>
                        <a:pt x="240" y="1074"/>
                      </a:lnTo>
                      <a:lnTo>
                        <a:pt x="228" y="1082"/>
                      </a:lnTo>
                      <a:lnTo>
                        <a:pt x="216" y="1090"/>
                      </a:lnTo>
                      <a:lnTo>
                        <a:pt x="202" y="1096"/>
                      </a:lnTo>
                      <a:lnTo>
                        <a:pt x="190" y="1100"/>
                      </a:lnTo>
                      <a:lnTo>
                        <a:pt x="178" y="1104"/>
                      </a:lnTo>
                      <a:lnTo>
                        <a:pt x="164" y="1104"/>
                      </a:lnTo>
                      <a:lnTo>
                        <a:pt x="152" y="1104"/>
                      </a:lnTo>
                      <a:lnTo>
                        <a:pt x="140" y="1104"/>
                      </a:lnTo>
                      <a:lnTo>
                        <a:pt x="114" y="1098"/>
                      </a:lnTo>
                      <a:lnTo>
                        <a:pt x="90" y="1088"/>
                      </a:lnTo>
                      <a:lnTo>
                        <a:pt x="68" y="1074"/>
                      </a:lnTo>
                      <a:lnTo>
                        <a:pt x="50" y="1058"/>
                      </a:lnTo>
                      <a:lnTo>
                        <a:pt x="32" y="1038"/>
                      </a:lnTo>
                      <a:lnTo>
                        <a:pt x="18" y="1016"/>
                      </a:lnTo>
                      <a:lnTo>
                        <a:pt x="8" y="992"/>
                      </a:lnTo>
                      <a:lnTo>
                        <a:pt x="2" y="968"/>
                      </a:lnTo>
                      <a:lnTo>
                        <a:pt x="0" y="954"/>
                      </a:lnTo>
                      <a:lnTo>
                        <a:pt x="0" y="942"/>
                      </a:lnTo>
                      <a:lnTo>
                        <a:pt x="0" y="930"/>
                      </a:lnTo>
                      <a:lnTo>
                        <a:pt x="4" y="916"/>
                      </a:lnTo>
                      <a:lnTo>
                        <a:pt x="8" y="904"/>
                      </a:lnTo>
                      <a:lnTo>
                        <a:pt x="12" y="890"/>
                      </a:lnTo>
                      <a:lnTo>
                        <a:pt x="20" y="878"/>
                      </a:lnTo>
                      <a:lnTo>
                        <a:pt x="28" y="866"/>
                      </a:lnTo>
                      <a:lnTo>
                        <a:pt x="28" y="866"/>
                      </a:lnTo>
                      <a:lnTo>
                        <a:pt x="102" y="770"/>
                      </a:lnTo>
                      <a:lnTo>
                        <a:pt x="178" y="674"/>
                      </a:lnTo>
                      <a:lnTo>
                        <a:pt x="334" y="486"/>
                      </a:lnTo>
                      <a:lnTo>
                        <a:pt x="490" y="300"/>
                      </a:lnTo>
                      <a:lnTo>
                        <a:pt x="646" y="112"/>
                      </a:lnTo>
                      <a:lnTo>
                        <a:pt x="646" y="112"/>
                      </a:lnTo>
                      <a:close/>
                    </a:path>
                  </a:pathLst>
                </a:custGeom>
                <a:grpFill/>
                <a:ln w="9525" cap="flat" cmpd="sng" algn="ctr">
                  <a:no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wrap="square" lIns="68560" rIns="68560" rtlCol="0" anchor="b">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29" name="Group 128">
                <a:extLst>
                  <a:ext uri="{FF2B5EF4-FFF2-40B4-BE49-F238E27FC236}">
                    <a16:creationId xmlns:a16="http://schemas.microsoft.com/office/drawing/2014/main" id="{F5EE4221-637C-44F9-BB3F-CC2C401DAACD}"/>
                  </a:ext>
                </a:extLst>
              </p:cNvPr>
              <p:cNvGrpSpPr/>
              <p:nvPr/>
            </p:nvGrpSpPr>
            <p:grpSpPr>
              <a:xfrm rot="20120687">
                <a:off x="9640881" y="5061322"/>
                <a:ext cx="117000" cy="209424"/>
                <a:chOff x="2687372" y="3149601"/>
                <a:chExt cx="81465" cy="132564"/>
              </a:xfrm>
              <a:solidFill>
                <a:schemeClr val="accent1"/>
              </a:solidFill>
            </p:grpSpPr>
            <p:sp>
              <p:nvSpPr>
                <p:cNvPr id="141" name="Freeform 75">
                  <a:extLst>
                    <a:ext uri="{FF2B5EF4-FFF2-40B4-BE49-F238E27FC236}">
                      <a16:creationId xmlns:a16="http://schemas.microsoft.com/office/drawing/2014/main" id="{83327D4E-FE1D-4A34-BA59-4CED05E3C726}"/>
                    </a:ext>
                  </a:extLst>
                </p:cNvPr>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42" name="Freeform 76">
                  <a:extLst>
                    <a:ext uri="{FF2B5EF4-FFF2-40B4-BE49-F238E27FC236}">
                      <a16:creationId xmlns:a16="http://schemas.microsoft.com/office/drawing/2014/main" id="{03F364D1-259C-478E-95D6-4ECFE2C7E21C}"/>
                    </a:ext>
                  </a:extLst>
                </p:cNvPr>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43" name="Freeform 77">
                  <a:extLst>
                    <a:ext uri="{FF2B5EF4-FFF2-40B4-BE49-F238E27FC236}">
                      <a16:creationId xmlns:a16="http://schemas.microsoft.com/office/drawing/2014/main" id="{B0EEA94F-FBD0-4FE2-B608-654EF88D0511}"/>
                    </a:ext>
                  </a:extLst>
                </p:cNvPr>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44" name="Freeform 78">
                  <a:extLst>
                    <a:ext uri="{FF2B5EF4-FFF2-40B4-BE49-F238E27FC236}">
                      <a16:creationId xmlns:a16="http://schemas.microsoft.com/office/drawing/2014/main" id="{42273CBF-2699-4A36-A60D-5D013884578A}"/>
                    </a:ext>
                  </a:extLst>
                </p:cNvPr>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45" name="Freeform 79">
                  <a:extLst>
                    <a:ext uri="{FF2B5EF4-FFF2-40B4-BE49-F238E27FC236}">
                      <a16:creationId xmlns:a16="http://schemas.microsoft.com/office/drawing/2014/main" id="{E5B2825D-83EC-4C24-84D2-6486E5AA9AA4}"/>
                    </a:ext>
                  </a:extLst>
                </p:cNvPr>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46" name="Freeform 80">
                  <a:extLst>
                    <a:ext uri="{FF2B5EF4-FFF2-40B4-BE49-F238E27FC236}">
                      <a16:creationId xmlns:a16="http://schemas.microsoft.com/office/drawing/2014/main" id="{54542DDE-F95D-4CCA-B012-626EA5E0CBD6}"/>
                    </a:ext>
                  </a:extLst>
                </p:cNvPr>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grpSp>
          <p:grpSp>
            <p:nvGrpSpPr>
              <p:cNvPr id="130" name="Group 129">
                <a:extLst>
                  <a:ext uri="{FF2B5EF4-FFF2-40B4-BE49-F238E27FC236}">
                    <a16:creationId xmlns:a16="http://schemas.microsoft.com/office/drawing/2014/main" id="{57B14FCD-0B41-481F-8970-112E1B63E862}"/>
                  </a:ext>
                </a:extLst>
              </p:cNvPr>
              <p:cNvGrpSpPr>
                <a:grpSpLocks noChangeAspect="1"/>
              </p:cNvGrpSpPr>
              <p:nvPr/>
            </p:nvGrpSpPr>
            <p:grpSpPr>
              <a:xfrm>
                <a:off x="9403921" y="5187196"/>
                <a:ext cx="307641" cy="252585"/>
                <a:chOff x="-4435475" y="1371600"/>
                <a:chExt cx="4435475" cy="3641725"/>
              </a:xfrm>
              <a:solidFill>
                <a:schemeClr val="accent1"/>
              </a:solidFill>
            </p:grpSpPr>
            <p:sp>
              <p:nvSpPr>
                <p:cNvPr id="131" name="Freeform 72">
                  <a:extLst>
                    <a:ext uri="{FF2B5EF4-FFF2-40B4-BE49-F238E27FC236}">
                      <a16:creationId xmlns:a16="http://schemas.microsoft.com/office/drawing/2014/main" id="{A8B2031F-1B67-4A6B-ADC0-44B957130A47}"/>
                    </a:ext>
                  </a:extLst>
                </p:cNvPr>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grpFill/>
                <a:ln w="6350">
                  <a:solidFill>
                    <a:schemeClr val="accent2"/>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grpSp>
              <p:nvGrpSpPr>
                <p:cNvPr id="132" name="Group 131">
                  <a:extLst>
                    <a:ext uri="{FF2B5EF4-FFF2-40B4-BE49-F238E27FC236}">
                      <a16:creationId xmlns:a16="http://schemas.microsoft.com/office/drawing/2014/main" id="{A783EED4-D5EF-417E-91EC-60687F8C20E6}"/>
                    </a:ext>
                  </a:extLst>
                </p:cNvPr>
                <p:cNvGrpSpPr/>
                <p:nvPr/>
              </p:nvGrpSpPr>
              <p:grpSpPr>
                <a:xfrm>
                  <a:off x="-4206871" y="1603381"/>
                  <a:ext cx="3978266" cy="3168650"/>
                  <a:chOff x="-4206875" y="1603375"/>
                  <a:chExt cx="3978275" cy="3168650"/>
                </a:xfrm>
                <a:grpFill/>
              </p:grpSpPr>
              <p:sp>
                <p:nvSpPr>
                  <p:cNvPr id="133" name="Freeform 73">
                    <a:extLst>
                      <a:ext uri="{FF2B5EF4-FFF2-40B4-BE49-F238E27FC236}">
                        <a16:creationId xmlns:a16="http://schemas.microsoft.com/office/drawing/2014/main" id="{79F19CD8-F89B-4E32-BE68-F982AF362D9C}"/>
                      </a:ext>
                    </a:extLst>
                  </p:cNvPr>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solidFill>
                    <a:schemeClr val="accent2"/>
                  </a:solidFill>
                  <a:ln w="6350">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34" name="Freeform 74">
                    <a:extLst>
                      <a:ext uri="{FF2B5EF4-FFF2-40B4-BE49-F238E27FC236}">
                        <a16:creationId xmlns:a16="http://schemas.microsoft.com/office/drawing/2014/main" id="{EF66556C-111A-4F9D-BB7B-93D482980AF2}"/>
                      </a:ext>
                    </a:extLst>
                  </p:cNvPr>
                  <p:cNvSpPr>
                    <a:spLocks/>
                  </p:cNvSpPr>
                  <p:nvPr/>
                </p:nvSpPr>
                <p:spPr bwMode="auto">
                  <a:xfrm>
                    <a:off x="-3533768" y="2062453"/>
                    <a:ext cx="1952625" cy="263673"/>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solidFill>
                    <a:schemeClr val="accent2"/>
                  </a:solidFill>
                  <a:ln w="6350">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35" name="Freeform 75">
                    <a:extLst>
                      <a:ext uri="{FF2B5EF4-FFF2-40B4-BE49-F238E27FC236}">
                        <a16:creationId xmlns:a16="http://schemas.microsoft.com/office/drawing/2014/main" id="{808BAE8A-F569-472A-99C6-29AE97B5A13F}"/>
                      </a:ext>
                    </a:extLst>
                  </p:cNvPr>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solidFill>
                    <a:schemeClr val="accent2"/>
                  </a:solidFill>
                  <a:ln w="6350">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36" name="Freeform 76">
                    <a:extLst>
                      <a:ext uri="{FF2B5EF4-FFF2-40B4-BE49-F238E27FC236}">
                        <a16:creationId xmlns:a16="http://schemas.microsoft.com/office/drawing/2014/main" id="{C9003BDA-C71B-42DC-912E-C4A25380872C}"/>
                      </a:ext>
                    </a:extLst>
                  </p:cNvPr>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solidFill>
                    <a:schemeClr val="accent2"/>
                  </a:solidFill>
                  <a:ln w="6350">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37" name="Freeform 77">
                    <a:extLst>
                      <a:ext uri="{FF2B5EF4-FFF2-40B4-BE49-F238E27FC236}">
                        <a16:creationId xmlns:a16="http://schemas.microsoft.com/office/drawing/2014/main" id="{295CCC63-BB87-4595-9013-92023D5BEB16}"/>
                      </a:ext>
                    </a:extLst>
                  </p:cNvPr>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solidFill>
                    <a:schemeClr val="accent2"/>
                  </a:solidFill>
                  <a:ln w="6350">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38" name="Freeform 78">
                    <a:extLst>
                      <a:ext uri="{FF2B5EF4-FFF2-40B4-BE49-F238E27FC236}">
                        <a16:creationId xmlns:a16="http://schemas.microsoft.com/office/drawing/2014/main" id="{18146973-4545-4671-9EA8-EF1722A87F9E}"/>
                      </a:ext>
                    </a:extLst>
                  </p:cNvPr>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solidFill>
                    <a:schemeClr val="accent2"/>
                  </a:solidFill>
                  <a:ln w="6350">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39" name="Freeform 79">
                    <a:extLst>
                      <a:ext uri="{FF2B5EF4-FFF2-40B4-BE49-F238E27FC236}">
                        <a16:creationId xmlns:a16="http://schemas.microsoft.com/office/drawing/2014/main" id="{03C85363-0B80-423A-88D2-6A5DC874E10B}"/>
                      </a:ext>
                    </a:extLst>
                  </p:cNvPr>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solidFill>
                    <a:schemeClr val="accent2"/>
                  </a:solidFill>
                  <a:ln w="6350">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sp>
                <p:nvSpPr>
                  <p:cNvPr id="140" name="Freeform 80">
                    <a:extLst>
                      <a:ext uri="{FF2B5EF4-FFF2-40B4-BE49-F238E27FC236}">
                        <a16:creationId xmlns:a16="http://schemas.microsoft.com/office/drawing/2014/main" id="{5594A5D8-9365-4935-8CFA-0E15525EB696}"/>
                      </a:ext>
                    </a:extLst>
                  </p:cNvPr>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solidFill>
                    <a:schemeClr val="accent2"/>
                  </a:solidFill>
                  <a:ln w="6350">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light"/>
                      <a:ea typeface="ＭＳ Ｐゴシック" charset="-128"/>
                      <a:cs typeface="+mn-cs"/>
                    </a:endParaRPr>
                  </a:p>
                </p:txBody>
              </p:sp>
            </p:grpSp>
          </p:grpSp>
        </p:grpSp>
        <p:grpSp>
          <p:nvGrpSpPr>
            <p:cNvPr id="102" name="robotic arm" descr="robotic arm">
              <a:extLst>
                <a:ext uri="{FF2B5EF4-FFF2-40B4-BE49-F238E27FC236}">
                  <a16:creationId xmlns:a16="http://schemas.microsoft.com/office/drawing/2014/main" id="{EA520E22-E988-431B-BAC5-C2860E304220}"/>
                </a:ext>
              </a:extLst>
            </p:cNvPr>
            <p:cNvGrpSpPr/>
            <p:nvPr/>
          </p:nvGrpSpPr>
          <p:grpSpPr>
            <a:xfrm>
              <a:off x="5036339" y="1340524"/>
              <a:ext cx="926790" cy="1042640"/>
              <a:chOff x="7150101" y="5464176"/>
              <a:chExt cx="317500" cy="357188"/>
            </a:xfrm>
          </p:grpSpPr>
          <p:sp>
            <p:nvSpPr>
              <p:cNvPr id="115" name="Freeform 94">
                <a:extLst>
                  <a:ext uri="{FF2B5EF4-FFF2-40B4-BE49-F238E27FC236}">
                    <a16:creationId xmlns:a16="http://schemas.microsoft.com/office/drawing/2014/main" id="{122F3ACE-9DCF-4B6C-A3C5-DD0AC8833C4B}"/>
                  </a:ext>
                </a:extLst>
              </p:cNvPr>
              <p:cNvSpPr>
                <a:spLocks/>
              </p:cNvSpPr>
              <p:nvPr/>
            </p:nvSpPr>
            <p:spPr bwMode="auto">
              <a:xfrm>
                <a:off x="7150101" y="5568951"/>
                <a:ext cx="185738" cy="252413"/>
              </a:xfrm>
              <a:custGeom>
                <a:avLst/>
                <a:gdLst>
                  <a:gd name="T0" fmla="*/ 91 w 110"/>
                  <a:gd name="T1" fmla="*/ 136 h 150"/>
                  <a:gd name="T2" fmla="*/ 91 w 110"/>
                  <a:gd name="T3" fmla="*/ 36 h 150"/>
                  <a:gd name="T4" fmla="*/ 55 w 110"/>
                  <a:gd name="T5" fmla="*/ 0 h 150"/>
                  <a:gd name="T6" fmla="*/ 19 w 110"/>
                  <a:gd name="T7" fmla="*/ 36 h 150"/>
                  <a:gd name="T8" fmla="*/ 19 w 110"/>
                  <a:gd name="T9" fmla="*/ 136 h 150"/>
                  <a:gd name="T10" fmla="*/ 0 w 110"/>
                  <a:gd name="T11" fmla="*/ 136 h 150"/>
                  <a:gd name="T12" fmla="*/ 0 w 110"/>
                  <a:gd name="T13" fmla="*/ 150 h 150"/>
                  <a:gd name="T14" fmla="*/ 110 w 110"/>
                  <a:gd name="T15" fmla="*/ 150 h 150"/>
                  <a:gd name="T16" fmla="*/ 110 w 110"/>
                  <a:gd name="T17" fmla="*/ 136 h 150"/>
                  <a:gd name="T18" fmla="*/ 91 w 110"/>
                  <a:gd name="T19" fmla="*/ 13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0">
                    <a:moveTo>
                      <a:pt x="91" y="136"/>
                    </a:moveTo>
                    <a:cubicBezTo>
                      <a:pt x="91" y="36"/>
                      <a:pt x="91" y="36"/>
                      <a:pt x="91" y="36"/>
                    </a:cubicBezTo>
                    <a:cubicBezTo>
                      <a:pt x="91" y="16"/>
                      <a:pt x="75" y="0"/>
                      <a:pt x="55" y="0"/>
                    </a:cubicBezTo>
                    <a:cubicBezTo>
                      <a:pt x="35" y="0"/>
                      <a:pt x="19" y="16"/>
                      <a:pt x="19" y="36"/>
                    </a:cubicBezTo>
                    <a:cubicBezTo>
                      <a:pt x="19" y="136"/>
                      <a:pt x="19" y="136"/>
                      <a:pt x="19" y="136"/>
                    </a:cubicBezTo>
                    <a:cubicBezTo>
                      <a:pt x="0" y="136"/>
                      <a:pt x="0" y="136"/>
                      <a:pt x="0" y="136"/>
                    </a:cubicBezTo>
                    <a:cubicBezTo>
                      <a:pt x="0" y="150"/>
                      <a:pt x="0" y="150"/>
                      <a:pt x="0" y="150"/>
                    </a:cubicBezTo>
                    <a:cubicBezTo>
                      <a:pt x="110" y="150"/>
                      <a:pt x="110" y="150"/>
                      <a:pt x="110" y="150"/>
                    </a:cubicBezTo>
                    <a:cubicBezTo>
                      <a:pt x="110" y="136"/>
                      <a:pt x="110" y="136"/>
                      <a:pt x="110" y="136"/>
                    </a:cubicBezTo>
                    <a:lnTo>
                      <a:pt x="91" y="13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5">
                <a:extLst>
                  <a:ext uri="{FF2B5EF4-FFF2-40B4-BE49-F238E27FC236}">
                    <a16:creationId xmlns:a16="http://schemas.microsoft.com/office/drawing/2014/main" id="{8E9D71FC-829F-48E4-8EF4-26C4143473B8}"/>
                  </a:ext>
                </a:extLst>
              </p:cNvPr>
              <p:cNvSpPr>
                <a:spLocks/>
              </p:cNvSpPr>
              <p:nvPr/>
            </p:nvSpPr>
            <p:spPr bwMode="auto">
              <a:xfrm>
                <a:off x="7197726" y="5467351"/>
                <a:ext cx="203200" cy="201613"/>
              </a:xfrm>
              <a:custGeom>
                <a:avLst/>
                <a:gdLst>
                  <a:gd name="T0" fmla="*/ 111 w 121"/>
                  <a:gd name="T1" fmla="*/ 43 h 120"/>
                  <a:gd name="T2" fmla="*/ 43 w 121"/>
                  <a:gd name="T3" fmla="*/ 111 h 120"/>
                  <a:gd name="T4" fmla="*/ 9 w 121"/>
                  <a:gd name="T5" fmla="*/ 111 h 120"/>
                  <a:gd name="T6" fmla="*/ 9 w 121"/>
                  <a:gd name="T7" fmla="*/ 111 h 120"/>
                  <a:gd name="T8" fmla="*/ 9 w 121"/>
                  <a:gd name="T9" fmla="*/ 77 h 120"/>
                  <a:gd name="T10" fmla="*/ 77 w 121"/>
                  <a:gd name="T11" fmla="*/ 9 h 120"/>
                  <a:gd name="T12" fmla="*/ 111 w 121"/>
                  <a:gd name="T13" fmla="*/ 9 h 120"/>
                  <a:gd name="T14" fmla="*/ 111 w 121"/>
                  <a:gd name="T15" fmla="*/ 9 h 120"/>
                  <a:gd name="T16" fmla="*/ 111 w 121"/>
                  <a:gd name="T17" fmla="*/ 4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20">
                    <a:moveTo>
                      <a:pt x="111" y="43"/>
                    </a:moveTo>
                    <a:cubicBezTo>
                      <a:pt x="43" y="111"/>
                      <a:pt x="43" y="111"/>
                      <a:pt x="43" y="111"/>
                    </a:cubicBezTo>
                    <a:cubicBezTo>
                      <a:pt x="34" y="120"/>
                      <a:pt x="19" y="120"/>
                      <a:pt x="9" y="111"/>
                    </a:cubicBezTo>
                    <a:cubicBezTo>
                      <a:pt x="9" y="111"/>
                      <a:pt x="9" y="111"/>
                      <a:pt x="9" y="111"/>
                    </a:cubicBezTo>
                    <a:cubicBezTo>
                      <a:pt x="0" y="102"/>
                      <a:pt x="0" y="87"/>
                      <a:pt x="9" y="77"/>
                    </a:cubicBezTo>
                    <a:cubicBezTo>
                      <a:pt x="77" y="9"/>
                      <a:pt x="77" y="9"/>
                      <a:pt x="77" y="9"/>
                    </a:cubicBezTo>
                    <a:cubicBezTo>
                      <a:pt x="87" y="0"/>
                      <a:pt x="102" y="0"/>
                      <a:pt x="111" y="9"/>
                    </a:cubicBezTo>
                    <a:cubicBezTo>
                      <a:pt x="111" y="9"/>
                      <a:pt x="111" y="9"/>
                      <a:pt x="111" y="9"/>
                    </a:cubicBezTo>
                    <a:cubicBezTo>
                      <a:pt x="121" y="19"/>
                      <a:pt x="121" y="34"/>
                      <a:pt x="111" y="43"/>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96">
                <a:extLst>
                  <a:ext uri="{FF2B5EF4-FFF2-40B4-BE49-F238E27FC236}">
                    <a16:creationId xmlns:a16="http://schemas.microsoft.com/office/drawing/2014/main" id="{23A63AAE-AE7C-49B2-97E8-5C27DEA7A1A9}"/>
                  </a:ext>
                </a:extLst>
              </p:cNvPr>
              <p:cNvSpPr>
                <a:spLocks/>
              </p:cNvSpPr>
              <p:nvPr/>
            </p:nvSpPr>
            <p:spPr bwMode="auto">
              <a:xfrm>
                <a:off x="7316789" y="5464176"/>
                <a:ext cx="136525" cy="136525"/>
              </a:xfrm>
              <a:custGeom>
                <a:avLst/>
                <a:gdLst>
                  <a:gd name="T0" fmla="*/ 75 w 81"/>
                  <a:gd name="T1" fmla="*/ 75 h 81"/>
                  <a:gd name="T2" fmla="*/ 75 w 81"/>
                  <a:gd name="T3" fmla="*/ 75 h 81"/>
                  <a:gd name="T4" fmla="*/ 54 w 81"/>
                  <a:gd name="T5" fmla="*/ 76 h 81"/>
                  <a:gd name="T6" fmla="*/ 11 w 81"/>
                  <a:gd name="T7" fmla="*/ 40 h 81"/>
                  <a:gd name="T8" fmla="*/ 9 w 81"/>
                  <a:gd name="T9" fmla="*/ 9 h 81"/>
                  <a:gd name="T10" fmla="*/ 9 w 81"/>
                  <a:gd name="T11" fmla="*/ 9 h 81"/>
                  <a:gd name="T12" fmla="*/ 40 w 81"/>
                  <a:gd name="T13" fmla="*/ 11 h 81"/>
                  <a:gd name="T14" fmla="*/ 76 w 81"/>
                  <a:gd name="T15" fmla="*/ 55 h 81"/>
                  <a:gd name="T16" fmla="*/ 75 w 81"/>
                  <a:gd name="T17"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5" y="75"/>
                    </a:moveTo>
                    <a:cubicBezTo>
                      <a:pt x="75" y="75"/>
                      <a:pt x="75" y="75"/>
                      <a:pt x="75" y="75"/>
                    </a:cubicBezTo>
                    <a:cubicBezTo>
                      <a:pt x="69" y="81"/>
                      <a:pt x="60" y="81"/>
                      <a:pt x="54" y="76"/>
                    </a:cubicBezTo>
                    <a:cubicBezTo>
                      <a:pt x="11" y="40"/>
                      <a:pt x="11" y="40"/>
                      <a:pt x="11" y="40"/>
                    </a:cubicBezTo>
                    <a:cubicBezTo>
                      <a:pt x="1" y="33"/>
                      <a:pt x="0" y="18"/>
                      <a:pt x="9" y="9"/>
                    </a:cubicBezTo>
                    <a:cubicBezTo>
                      <a:pt x="9" y="9"/>
                      <a:pt x="9" y="9"/>
                      <a:pt x="9" y="9"/>
                    </a:cubicBezTo>
                    <a:cubicBezTo>
                      <a:pt x="18" y="0"/>
                      <a:pt x="32" y="1"/>
                      <a:pt x="40" y="11"/>
                    </a:cubicBezTo>
                    <a:cubicBezTo>
                      <a:pt x="76" y="55"/>
                      <a:pt x="76" y="55"/>
                      <a:pt x="76" y="55"/>
                    </a:cubicBezTo>
                    <a:cubicBezTo>
                      <a:pt x="81" y="61"/>
                      <a:pt x="80" y="70"/>
                      <a:pt x="75" y="7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97">
                <a:extLst>
                  <a:ext uri="{FF2B5EF4-FFF2-40B4-BE49-F238E27FC236}">
                    <a16:creationId xmlns:a16="http://schemas.microsoft.com/office/drawing/2014/main" id="{FE685C7F-30D3-4563-B497-765A865FB559}"/>
                  </a:ext>
                </a:extLst>
              </p:cNvPr>
              <p:cNvSpPr>
                <a:spLocks/>
              </p:cNvSpPr>
              <p:nvPr/>
            </p:nvSpPr>
            <p:spPr bwMode="auto">
              <a:xfrm>
                <a:off x="7407276" y="5637214"/>
                <a:ext cx="60325" cy="61913"/>
              </a:xfrm>
              <a:custGeom>
                <a:avLst/>
                <a:gdLst>
                  <a:gd name="T0" fmla="*/ 0 w 36"/>
                  <a:gd name="T1" fmla="*/ 37 h 37"/>
                  <a:gd name="T2" fmla="*/ 0 w 36"/>
                  <a:gd name="T3" fmla="*/ 19 h 37"/>
                  <a:gd name="T4" fmla="*/ 18 w 36"/>
                  <a:gd name="T5" fmla="*/ 0 h 37"/>
                  <a:gd name="T6" fmla="*/ 18 w 36"/>
                  <a:gd name="T7" fmla="*/ 0 h 37"/>
                  <a:gd name="T8" fmla="*/ 36 w 36"/>
                  <a:gd name="T9" fmla="*/ 19 h 37"/>
                  <a:gd name="T10" fmla="*/ 36 w 36"/>
                  <a:gd name="T11" fmla="*/ 37 h 37"/>
                </a:gdLst>
                <a:ahLst/>
                <a:cxnLst>
                  <a:cxn ang="0">
                    <a:pos x="T0" y="T1"/>
                  </a:cxn>
                  <a:cxn ang="0">
                    <a:pos x="T2" y="T3"/>
                  </a:cxn>
                  <a:cxn ang="0">
                    <a:pos x="T4" y="T5"/>
                  </a:cxn>
                  <a:cxn ang="0">
                    <a:pos x="T6" y="T7"/>
                  </a:cxn>
                  <a:cxn ang="0">
                    <a:pos x="T8" y="T9"/>
                  </a:cxn>
                  <a:cxn ang="0">
                    <a:pos x="T10" y="T11"/>
                  </a:cxn>
                </a:cxnLst>
                <a:rect l="0" t="0" r="r" b="b"/>
                <a:pathLst>
                  <a:path w="36" h="37">
                    <a:moveTo>
                      <a:pt x="0" y="37"/>
                    </a:moveTo>
                    <a:cubicBezTo>
                      <a:pt x="0" y="19"/>
                      <a:pt x="0" y="19"/>
                      <a:pt x="0" y="19"/>
                    </a:cubicBezTo>
                    <a:cubicBezTo>
                      <a:pt x="0" y="8"/>
                      <a:pt x="8" y="0"/>
                      <a:pt x="18" y="0"/>
                    </a:cubicBezTo>
                    <a:cubicBezTo>
                      <a:pt x="18" y="0"/>
                      <a:pt x="18" y="0"/>
                      <a:pt x="18" y="0"/>
                    </a:cubicBezTo>
                    <a:cubicBezTo>
                      <a:pt x="28" y="0"/>
                      <a:pt x="36" y="8"/>
                      <a:pt x="36" y="19"/>
                    </a:cubicBezTo>
                    <a:cubicBezTo>
                      <a:pt x="36" y="37"/>
                      <a:pt x="36" y="37"/>
                      <a:pt x="36" y="37"/>
                    </a:cubicBezTo>
                  </a:path>
                </a:pathLst>
              </a:custGeom>
              <a:noFill/>
              <a:ln w="17463"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380A1FEA-99EF-4EF7-A607-4E7B8FB6F212}"/>
                </a:ext>
              </a:extLst>
            </p:cNvPr>
            <p:cNvGrpSpPr/>
            <p:nvPr/>
          </p:nvGrpSpPr>
          <p:grpSpPr>
            <a:xfrm>
              <a:off x="7495955" y="1411097"/>
              <a:ext cx="1419664" cy="901496"/>
              <a:chOff x="9541884" y="2792091"/>
              <a:chExt cx="890065" cy="565199"/>
            </a:xfrm>
          </p:grpSpPr>
          <p:grpSp>
            <p:nvGrpSpPr>
              <p:cNvPr id="106" name="tablet" descr="tablet">
                <a:extLst>
                  <a:ext uri="{FF2B5EF4-FFF2-40B4-BE49-F238E27FC236}">
                    <a16:creationId xmlns:a16="http://schemas.microsoft.com/office/drawing/2014/main" id="{809F2061-CA68-4C4A-BEEE-61D854541734}"/>
                  </a:ext>
                </a:extLst>
              </p:cNvPr>
              <p:cNvGrpSpPr/>
              <p:nvPr/>
            </p:nvGrpSpPr>
            <p:grpSpPr>
              <a:xfrm>
                <a:off x="9964098" y="2792091"/>
                <a:ext cx="467851" cy="345596"/>
                <a:chOff x="5056189" y="1363664"/>
                <a:chExt cx="315913" cy="233363"/>
              </a:xfrm>
            </p:grpSpPr>
            <p:sp>
              <p:nvSpPr>
                <p:cNvPr id="110" name="Freeform 44">
                  <a:extLst>
                    <a:ext uri="{FF2B5EF4-FFF2-40B4-BE49-F238E27FC236}">
                      <a16:creationId xmlns:a16="http://schemas.microsoft.com/office/drawing/2014/main" id="{34D75FAF-6456-40D1-B6E2-3CC9277582EA}"/>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11" name="Freeform 45">
                  <a:extLst>
                    <a:ext uri="{FF2B5EF4-FFF2-40B4-BE49-F238E27FC236}">
                      <a16:creationId xmlns:a16="http://schemas.microsoft.com/office/drawing/2014/main" id="{7925B47D-E093-4DCF-815C-5EB1C9311442}"/>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12" name="Freeform 46">
                  <a:extLst>
                    <a:ext uri="{FF2B5EF4-FFF2-40B4-BE49-F238E27FC236}">
                      <a16:creationId xmlns:a16="http://schemas.microsoft.com/office/drawing/2014/main" id="{BAD79FEB-4EAA-45F5-8293-FDFB5825F278}"/>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8BA51F3D-1F35-4831-AC72-C0F0F4694EAB}"/>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14" name="Freeform 172">
                  <a:extLst>
                    <a:ext uri="{FF2B5EF4-FFF2-40B4-BE49-F238E27FC236}">
                      <a16:creationId xmlns:a16="http://schemas.microsoft.com/office/drawing/2014/main" id="{3865202A-F110-478C-B763-435280DFD39C}"/>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07" name="Group 106" descr="person">
                <a:extLst>
                  <a:ext uri="{FF2B5EF4-FFF2-40B4-BE49-F238E27FC236}">
                    <a16:creationId xmlns:a16="http://schemas.microsoft.com/office/drawing/2014/main" id="{C8F1E1CB-3FAD-4196-B7AC-C765A44E5E4C}"/>
                  </a:ext>
                </a:extLst>
              </p:cNvPr>
              <p:cNvGrpSpPr/>
              <p:nvPr/>
            </p:nvGrpSpPr>
            <p:grpSpPr>
              <a:xfrm>
                <a:off x="9541884" y="2946616"/>
                <a:ext cx="339355" cy="410674"/>
                <a:chOff x="5517875" y="3368919"/>
                <a:chExt cx="233375" cy="282423"/>
              </a:xfrm>
            </p:grpSpPr>
            <p:sp>
              <p:nvSpPr>
                <p:cNvPr id="108" name="Freeform: Shape 107">
                  <a:extLst>
                    <a:ext uri="{FF2B5EF4-FFF2-40B4-BE49-F238E27FC236}">
                      <a16:creationId xmlns:a16="http://schemas.microsoft.com/office/drawing/2014/main" id="{F8120058-0BA9-435D-BD36-D456B531EB4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26EB4F70-8ACE-435A-9DBE-33F0262B81C2}"/>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104" name="Graphic 103">
              <a:extLst>
                <a:ext uri="{FF2B5EF4-FFF2-40B4-BE49-F238E27FC236}">
                  <a16:creationId xmlns:a16="http://schemas.microsoft.com/office/drawing/2014/main" id="{75C12B33-C7CC-454D-85AA-3307B4BD5D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99786" y="1349792"/>
              <a:ext cx="1024108" cy="1024104"/>
            </a:xfrm>
            <a:prstGeom prst="rect">
              <a:avLst/>
            </a:prstGeom>
          </p:spPr>
        </p:pic>
        <p:cxnSp>
          <p:nvCxnSpPr>
            <p:cNvPr id="105" name="Straight Arrow Connector 104">
              <a:extLst>
                <a:ext uri="{FF2B5EF4-FFF2-40B4-BE49-F238E27FC236}">
                  <a16:creationId xmlns:a16="http://schemas.microsoft.com/office/drawing/2014/main" id="{68128E9D-F12D-4B76-B674-08E70EC6F2A5}"/>
                </a:ext>
              </a:extLst>
            </p:cNvPr>
            <p:cNvCxnSpPr>
              <a:cxnSpLocks/>
            </p:cNvCxnSpPr>
            <p:nvPr/>
          </p:nvCxnSpPr>
          <p:spPr>
            <a:xfrm rot="5400000">
              <a:off x="7794307" y="3017520"/>
              <a:ext cx="822960" cy="0"/>
            </a:xfrm>
            <a:prstGeom prst="straightConnector1">
              <a:avLst/>
            </a:prstGeom>
            <a:ln>
              <a:headEnd type="arrow" w="lg" len="sm"/>
              <a:tailEnd type="arrow" w="lg"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8044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42" presetClass="path" presetSubtype="0" decel="100000" fill="hold" nodeType="withEffect">
                                  <p:stCondLst>
                                    <p:cond delay="100"/>
                                  </p:stCondLst>
                                  <p:childTnLst>
                                    <p:animMotion origin="layout" path="M -1.25E-6 4.07407E-6 L -1.25E-6 0.03541 " pathEditMode="relative" rAng="0" ptsTypes="AA">
                                      <p:cBhvr>
                                        <p:cTn id="9" dur="700" spd="-100000" fill="hold"/>
                                        <p:tgtEl>
                                          <p:spTgt spid="8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E6BBEA6C-84C3-4137-A326-B2D4FBF13D9D}"/>
              </a:ext>
            </a:extLst>
          </p:cNvPr>
          <p:cNvSpPr txBox="1">
            <a:spLocks/>
          </p:cNvSpPr>
          <p:nvPr/>
        </p:nvSpPr>
        <p:spPr>
          <a:xfrm>
            <a:off x="11757740" y="6553334"/>
            <a:ext cx="432429" cy="38466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fld id="{529AFA16-AEC4-7D4A-82F3-BDAE8E49079E}" type="slidenum">
              <a:rPr kumimoji="0" lang="en-US" sz="1000" b="0" i="0" u="none" strike="noStrike" kern="1200" cap="none" spc="0" normalizeH="0" baseline="0" noProof="0">
                <a:ln>
                  <a:noFill/>
                </a:ln>
                <a:solidFill>
                  <a:srgbClr val="282828"/>
                </a:solidFill>
                <a:effectLst/>
                <a:uLnTx/>
                <a:uFillTx/>
                <a:latin typeface="Segoe UI"/>
                <a:ea typeface="+mn-ea"/>
                <a:cs typeface="+mn-cs"/>
              </a:rPr>
              <a:pPr marL="0" marR="0" lvl="0" indent="0" algn="l" defTabSz="896386"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282828"/>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B003BC-1CB6-46F0-ABD6-933556DA539C}"/>
              </a:ext>
            </a:extLst>
          </p:cNvPr>
          <p:cNvGraphicFramePr>
            <a:graphicFrameLocks noGrp="1"/>
          </p:cNvGraphicFramePr>
          <p:nvPr/>
        </p:nvGraphicFramePr>
        <p:xfrm>
          <a:off x="738883" y="2035474"/>
          <a:ext cx="10667352" cy="4619428"/>
        </p:xfrm>
        <a:graphic>
          <a:graphicData uri="http://schemas.openxmlformats.org/drawingml/2006/table">
            <a:tbl>
              <a:tblPr firstRow="1" bandRow="1">
                <a:tableStyleId>{5C22544A-7EE6-4342-B048-85BDC9FD1C3A}</a:tableStyleId>
              </a:tblPr>
              <a:tblGrid>
                <a:gridCol w="3555784">
                  <a:extLst>
                    <a:ext uri="{9D8B030D-6E8A-4147-A177-3AD203B41FA5}">
                      <a16:colId xmlns:a16="http://schemas.microsoft.com/office/drawing/2014/main" val="3215049424"/>
                    </a:ext>
                  </a:extLst>
                </a:gridCol>
                <a:gridCol w="3555784">
                  <a:extLst>
                    <a:ext uri="{9D8B030D-6E8A-4147-A177-3AD203B41FA5}">
                      <a16:colId xmlns:a16="http://schemas.microsoft.com/office/drawing/2014/main" val="1459738634"/>
                    </a:ext>
                  </a:extLst>
                </a:gridCol>
                <a:gridCol w="3555784">
                  <a:extLst>
                    <a:ext uri="{9D8B030D-6E8A-4147-A177-3AD203B41FA5}">
                      <a16:colId xmlns:a16="http://schemas.microsoft.com/office/drawing/2014/main" val="2361979572"/>
                    </a:ext>
                  </a:extLst>
                </a:gridCol>
              </a:tblGrid>
              <a:tr h="1526023">
                <a:tc>
                  <a:txBody>
                    <a:bodyPr/>
                    <a:lstStyle/>
                    <a:p>
                      <a:pPr>
                        <a:lnSpc>
                          <a:spcPct val="90000"/>
                        </a:lnSpc>
                        <a:spcAft>
                          <a:spcPts val="600"/>
                        </a:spcAft>
                      </a:pPr>
                      <a:r>
                        <a:rPr lang="en-US" sz="1400" b="1">
                          <a:solidFill>
                            <a:schemeClr val="accent1"/>
                          </a:solidFill>
                        </a:rPr>
                        <a:t>MANUFACTURING</a:t>
                      </a:r>
                    </a:p>
                    <a:p>
                      <a:pPr marL="171450" indent="-171450">
                        <a:lnSpc>
                          <a:spcPct val="90000"/>
                        </a:lnSpc>
                        <a:spcAft>
                          <a:spcPts val="600"/>
                        </a:spcAft>
                        <a:buFont typeface="Arial" panose="020B0604020202020204" pitchFamily="34" charset="0"/>
                        <a:buChar char="•"/>
                      </a:pPr>
                      <a:r>
                        <a:rPr lang="en-US" sz="1100" b="0">
                          <a:gradFill>
                            <a:gsLst>
                              <a:gs pos="2917">
                                <a:schemeClr val="tx1"/>
                              </a:gs>
                              <a:gs pos="30000">
                                <a:schemeClr val="tx1"/>
                              </a:gs>
                            </a:gsLst>
                            <a:lin ang="5400000" scaled="0"/>
                          </a:gradFill>
                        </a:rPr>
                        <a:t>Smart Factory of the future</a:t>
                      </a:r>
                    </a:p>
                    <a:p>
                      <a:pPr marL="171450" indent="-171450">
                        <a:lnSpc>
                          <a:spcPct val="90000"/>
                        </a:lnSpc>
                        <a:spcAft>
                          <a:spcPts val="600"/>
                        </a:spcAft>
                        <a:buFont typeface="Arial" panose="020B0604020202020204" pitchFamily="34" charset="0"/>
                        <a:buChar char="•"/>
                      </a:pPr>
                      <a:r>
                        <a:rPr lang="en-US" sz="1100" b="0">
                          <a:gradFill>
                            <a:gsLst>
                              <a:gs pos="2917">
                                <a:schemeClr val="tx1"/>
                              </a:gs>
                              <a:gs pos="30000">
                                <a:schemeClr val="tx1"/>
                              </a:gs>
                            </a:gsLst>
                            <a:lin ang="5400000" scaled="0"/>
                          </a:gradFill>
                        </a:rPr>
                        <a:t>Predicting human/machine failure on plant floor</a:t>
                      </a:r>
                    </a:p>
                    <a:p>
                      <a:pPr marL="171450" indent="-171450">
                        <a:lnSpc>
                          <a:spcPct val="90000"/>
                        </a:lnSpc>
                        <a:spcAft>
                          <a:spcPts val="600"/>
                        </a:spcAft>
                        <a:buFont typeface="Arial" panose="020B0604020202020204" pitchFamily="34" charset="0"/>
                        <a:buChar char="•"/>
                      </a:pPr>
                      <a:r>
                        <a:rPr lang="en-US" sz="1100" b="0">
                          <a:gradFill>
                            <a:gsLst>
                              <a:gs pos="2917">
                                <a:schemeClr val="tx1"/>
                              </a:gs>
                              <a:gs pos="30000">
                                <a:schemeClr val="tx1"/>
                              </a:gs>
                            </a:gsLst>
                            <a:lin ang="5400000" scaled="0"/>
                          </a:gradFill>
                        </a:rPr>
                        <a:t>Process, workflow, asset tracking and inventory</a:t>
                      </a:r>
                    </a:p>
                  </a:txBody>
                  <a:tcPr marL="89642" marR="89642" marT="179285" marB="4482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nSpc>
                          <a:spcPct val="90000"/>
                        </a:lnSpc>
                        <a:spcAft>
                          <a:spcPts val="600"/>
                        </a:spcAft>
                      </a:pPr>
                      <a:r>
                        <a:rPr lang="en-US" sz="1400" b="1" dirty="0">
                          <a:solidFill>
                            <a:schemeClr val="accent1"/>
                          </a:solidFill>
                        </a:rPr>
                        <a:t>HEALTH CARE</a:t>
                      </a:r>
                    </a:p>
                    <a:p>
                      <a:pPr marL="171450" indent="-171450" algn="l" defTabSz="932742" rtl="0" eaLnBrk="1" latinLnBrk="0" hangingPunct="1">
                        <a:lnSpc>
                          <a:spcPct val="90000"/>
                        </a:lnSpc>
                        <a:spcAft>
                          <a:spcPts val="600"/>
                        </a:spcAft>
                        <a:buFont typeface="Arial" panose="020B0604020202020204" pitchFamily="34" charset="0"/>
                        <a:buChar char="•"/>
                      </a:pPr>
                      <a:r>
                        <a:rPr lang="en-US" sz="1100" b="0" i="1" kern="1200" dirty="0">
                          <a:gradFill>
                            <a:gsLst>
                              <a:gs pos="2917">
                                <a:schemeClr val="tx1"/>
                              </a:gs>
                              <a:gs pos="30000">
                                <a:schemeClr val="tx1"/>
                              </a:gs>
                            </a:gsLst>
                            <a:lin ang="5400000" scaled="0"/>
                          </a:gradFill>
                          <a:latin typeface="+mn-lt"/>
                          <a:ea typeface="+mn-ea"/>
                          <a:cs typeface="+mn-cs"/>
                        </a:rPr>
                        <a:t>Total view of my </a:t>
                      </a:r>
                      <a:r>
                        <a:rPr lang="en-US" sz="1100" b="0" kern="1200" dirty="0">
                          <a:gradFill>
                            <a:gsLst>
                              <a:gs pos="2917">
                                <a:schemeClr val="tx1"/>
                              </a:gs>
                              <a:gs pos="30000">
                                <a:schemeClr val="tx1"/>
                              </a:gs>
                            </a:gsLst>
                            <a:lin ang="5400000" scaled="0"/>
                          </a:gradFill>
                          <a:latin typeface="+mn-lt"/>
                          <a:ea typeface="+mn-ea"/>
                          <a:cs typeface="+mn-cs"/>
                        </a:rPr>
                        <a:t>patient - Analyzing data </a:t>
                      </a:r>
                      <a:br>
                        <a:rPr lang="en-US" sz="1100" b="0" kern="1200" dirty="0">
                          <a:gradFill>
                            <a:gsLst>
                              <a:gs pos="2917">
                                <a:schemeClr val="tx1"/>
                              </a:gs>
                              <a:gs pos="30000">
                                <a:schemeClr val="tx1"/>
                              </a:gs>
                            </a:gsLst>
                            <a:lin ang="5400000" scaled="0"/>
                          </a:gradFill>
                          <a:latin typeface="+mn-lt"/>
                          <a:ea typeface="+mn-ea"/>
                          <a:cs typeface="+mn-cs"/>
                        </a:rPr>
                      </a:br>
                      <a:r>
                        <a:rPr lang="en-US" sz="1100" b="0" kern="1200" dirty="0">
                          <a:gradFill>
                            <a:gsLst>
                              <a:gs pos="2917">
                                <a:schemeClr val="tx1"/>
                              </a:gs>
                              <a:gs pos="30000">
                                <a:schemeClr val="tx1"/>
                              </a:gs>
                            </a:gsLst>
                            <a:lin ang="5400000" scaled="0"/>
                          </a:gradFill>
                          <a:latin typeface="+mn-lt"/>
                          <a:ea typeface="+mn-ea"/>
                          <a:cs typeface="+mn-cs"/>
                        </a:rPr>
                        <a:t>sources from medical and patient devices</a:t>
                      </a:r>
                    </a:p>
                    <a:p>
                      <a:pPr marL="171450" indent="-171450" algn="l" defTabSz="932742" rtl="0" eaLnBrk="1" latinLnBrk="0" hangingPunct="1">
                        <a:lnSpc>
                          <a:spcPct val="90000"/>
                        </a:lnSpc>
                        <a:spcAft>
                          <a:spcPts val="600"/>
                        </a:spcAft>
                        <a:buFont typeface="Arial" panose="020B0604020202020204" pitchFamily="34" charset="0"/>
                        <a:buChar char="•"/>
                      </a:pPr>
                      <a:r>
                        <a:rPr lang="en-US" sz="1100" b="0" kern="1200" dirty="0">
                          <a:gradFill>
                            <a:gsLst>
                              <a:gs pos="2917">
                                <a:schemeClr val="tx1"/>
                              </a:gs>
                              <a:gs pos="30000">
                                <a:schemeClr val="tx1"/>
                              </a:gs>
                            </a:gsLst>
                            <a:lin ang="5400000" scaled="0"/>
                          </a:gradFill>
                          <a:latin typeface="+mn-lt"/>
                          <a:ea typeface="+mn-ea"/>
                          <a:cs typeface="+mn-cs"/>
                        </a:rPr>
                        <a:t>Monitoring surgeries and procedures to see </a:t>
                      </a:r>
                      <a:br>
                        <a:rPr lang="en-US" sz="1100" b="0" kern="1200" dirty="0">
                          <a:gradFill>
                            <a:gsLst>
                              <a:gs pos="2917">
                                <a:schemeClr val="tx1"/>
                              </a:gs>
                              <a:gs pos="30000">
                                <a:schemeClr val="tx1"/>
                              </a:gs>
                            </a:gsLst>
                            <a:lin ang="5400000" scaled="0"/>
                          </a:gradFill>
                          <a:latin typeface="+mn-lt"/>
                          <a:ea typeface="+mn-ea"/>
                          <a:cs typeface="+mn-cs"/>
                        </a:rPr>
                      </a:br>
                      <a:r>
                        <a:rPr lang="en-US" sz="1100" b="0" kern="1200" dirty="0">
                          <a:gradFill>
                            <a:gsLst>
                              <a:gs pos="2917">
                                <a:schemeClr val="tx1"/>
                              </a:gs>
                              <a:gs pos="30000">
                                <a:schemeClr val="tx1"/>
                              </a:gs>
                            </a:gsLst>
                            <a:lin ang="5400000" scaled="0"/>
                          </a:gradFill>
                          <a:latin typeface="+mn-lt"/>
                          <a:ea typeface="+mn-ea"/>
                          <a:cs typeface="+mn-cs"/>
                        </a:rPr>
                        <a:t>how and why mistakes were made</a:t>
                      </a:r>
                    </a:p>
                    <a:p>
                      <a:pPr marL="171450" indent="-171450" algn="l" defTabSz="932742" rtl="0" eaLnBrk="1" latinLnBrk="0" hangingPunct="1">
                        <a:lnSpc>
                          <a:spcPct val="90000"/>
                        </a:lnSpc>
                        <a:spcAft>
                          <a:spcPts val="600"/>
                        </a:spcAft>
                        <a:buFont typeface="Arial" panose="020B0604020202020204" pitchFamily="34" charset="0"/>
                        <a:buChar char="•"/>
                      </a:pPr>
                      <a:r>
                        <a:rPr lang="en-US" sz="1100" b="0" kern="1200" dirty="0">
                          <a:gradFill>
                            <a:gsLst>
                              <a:gs pos="2917">
                                <a:schemeClr val="tx1"/>
                              </a:gs>
                              <a:gs pos="30000">
                                <a:schemeClr val="tx1"/>
                              </a:gs>
                            </a:gsLst>
                            <a:lin ang="5400000" scaled="0"/>
                          </a:gradFill>
                          <a:latin typeface="+mn-lt"/>
                          <a:ea typeface="+mn-ea"/>
                          <a:cs typeface="+mn-cs"/>
                        </a:rPr>
                        <a:t>US doctors monitoring patient EKGs located </a:t>
                      </a:r>
                      <a:br>
                        <a:rPr lang="en-US" sz="1100" b="0" kern="1200" dirty="0">
                          <a:gradFill>
                            <a:gsLst>
                              <a:gs pos="2917">
                                <a:schemeClr val="tx1"/>
                              </a:gs>
                              <a:gs pos="30000">
                                <a:schemeClr val="tx1"/>
                              </a:gs>
                            </a:gsLst>
                            <a:lin ang="5400000" scaled="0"/>
                          </a:gradFill>
                          <a:latin typeface="+mn-lt"/>
                          <a:ea typeface="+mn-ea"/>
                          <a:cs typeface="+mn-cs"/>
                        </a:rPr>
                      </a:br>
                      <a:r>
                        <a:rPr lang="en-US" sz="1100" b="0" kern="1200" dirty="0">
                          <a:gradFill>
                            <a:gsLst>
                              <a:gs pos="2917">
                                <a:schemeClr val="tx1"/>
                              </a:gs>
                              <a:gs pos="30000">
                                <a:schemeClr val="tx1"/>
                              </a:gs>
                            </a:gsLst>
                            <a:lin ang="5400000" scaled="0"/>
                          </a:gradFill>
                          <a:latin typeface="+mn-lt"/>
                          <a:ea typeface="+mn-ea"/>
                          <a:cs typeface="+mn-cs"/>
                        </a:rPr>
                        <a:t>around the world</a:t>
                      </a:r>
                    </a:p>
                  </a:txBody>
                  <a:tcPr marL="89642" marR="89642" marT="179285" marB="44821">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nSpc>
                          <a:spcPct val="90000"/>
                        </a:lnSpc>
                        <a:spcAft>
                          <a:spcPts val="600"/>
                        </a:spcAft>
                      </a:pPr>
                      <a:r>
                        <a:rPr lang="en-US" sz="1400" b="1" dirty="0">
                          <a:solidFill>
                            <a:schemeClr val="accent1"/>
                          </a:solidFill>
                        </a:rPr>
                        <a:t>AEROSPACE</a:t>
                      </a:r>
                    </a:p>
                    <a:p>
                      <a:pPr marL="171450" indent="-171450" algn="l" defTabSz="932742" rtl="0" eaLnBrk="1" latinLnBrk="0" hangingPunct="1">
                        <a:lnSpc>
                          <a:spcPct val="90000"/>
                        </a:lnSpc>
                        <a:spcAft>
                          <a:spcPts val="600"/>
                        </a:spcAft>
                        <a:buFont typeface="Arial" panose="020B0604020202020204" pitchFamily="34" charset="0"/>
                        <a:buChar char="•"/>
                      </a:pPr>
                      <a:r>
                        <a:rPr lang="en-US" sz="1100" b="0" kern="1200" dirty="0">
                          <a:gradFill>
                            <a:gsLst>
                              <a:gs pos="2917">
                                <a:schemeClr val="tx1"/>
                              </a:gs>
                              <a:gs pos="30000">
                                <a:schemeClr val="tx1"/>
                              </a:gs>
                            </a:gsLst>
                            <a:lin ang="5400000" scaled="0"/>
                          </a:gradFill>
                          <a:latin typeface="+mn-lt"/>
                          <a:ea typeface="+mn-ea"/>
                          <a:cs typeface="+mn-cs"/>
                        </a:rPr>
                        <a:t>Tracking health and location of all assets </a:t>
                      </a:r>
                      <a:br>
                        <a:rPr lang="en-US" sz="1100" b="0" kern="1200" dirty="0">
                          <a:gradFill>
                            <a:gsLst>
                              <a:gs pos="2917">
                                <a:schemeClr val="tx1"/>
                              </a:gs>
                              <a:gs pos="30000">
                                <a:schemeClr val="tx1"/>
                              </a:gs>
                            </a:gsLst>
                            <a:lin ang="5400000" scaled="0"/>
                          </a:gradFill>
                          <a:latin typeface="+mn-lt"/>
                          <a:ea typeface="+mn-ea"/>
                          <a:cs typeface="+mn-cs"/>
                        </a:rPr>
                      </a:br>
                      <a:r>
                        <a:rPr lang="en-US" sz="1100" b="0" kern="1200" dirty="0">
                          <a:gradFill>
                            <a:gsLst>
                              <a:gs pos="2917">
                                <a:schemeClr val="tx1"/>
                              </a:gs>
                              <a:gs pos="30000">
                                <a:schemeClr val="tx1"/>
                              </a:gs>
                            </a:gsLst>
                            <a:lin ang="5400000" scaled="0"/>
                          </a:gradFill>
                          <a:latin typeface="+mn-lt"/>
                          <a:ea typeface="+mn-ea"/>
                          <a:cs typeface="+mn-cs"/>
                        </a:rPr>
                        <a:t>(planes, people) and integrating with data </a:t>
                      </a:r>
                      <a:br>
                        <a:rPr lang="en-US" sz="1100" b="0" kern="1200" dirty="0">
                          <a:gradFill>
                            <a:gsLst>
                              <a:gs pos="2917">
                                <a:schemeClr val="tx1"/>
                              </a:gs>
                              <a:gs pos="30000">
                                <a:schemeClr val="tx1"/>
                              </a:gs>
                            </a:gsLst>
                            <a:lin ang="5400000" scaled="0"/>
                          </a:gradFill>
                          <a:latin typeface="+mn-lt"/>
                          <a:ea typeface="+mn-ea"/>
                          <a:cs typeface="+mn-cs"/>
                        </a:rPr>
                      </a:br>
                      <a:r>
                        <a:rPr lang="en-US" sz="1100" b="0" kern="1200" dirty="0">
                          <a:gradFill>
                            <a:gsLst>
                              <a:gs pos="2917">
                                <a:schemeClr val="tx1"/>
                              </a:gs>
                              <a:gs pos="30000">
                                <a:schemeClr val="tx1"/>
                              </a:gs>
                            </a:gsLst>
                            <a:lin ang="5400000" scaled="0"/>
                          </a:gradFill>
                          <a:latin typeface="+mn-lt"/>
                          <a:ea typeface="+mn-ea"/>
                          <a:cs typeface="+mn-cs"/>
                        </a:rPr>
                        <a:t>from digital globe</a:t>
                      </a:r>
                    </a:p>
                    <a:p>
                      <a:pPr marL="171450" indent="-171450" algn="l" defTabSz="932742" rtl="0" eaLnBrk="1" latinLnBrk="0" hangingPunct="1">
                        <a:lnSpc>
                          <a:spcPct val="90000"/>
                        </a:lnSpc>
                        <a:spcAft>
                          <a:spcPts val="600"/>
                        </a:spcAft>
                        <a:buFont typeface="Arial" panose="020B0604020202020204" pitchFamily="34" charset="0"/>
                        <a:buChar char="•"/>
                      </a:pPr>
                      <a:r>
                        <a:rPr lang="en-US" sz="1100" b="0" kern="1200" dirty="0">
                          <a:gradFill>
                            <a:gsLst>
                              <a:gs pos="2917">
                                <a:schemeClr val="tx1"/>
                              </a:gs>
                              <a:gs pos="30000">
                                <a:schemeClr val="tx1"/>
                              </a:gs>
                            </a:gsLst>
                            <a:lin ang="5400000" scaled="0"/>
                          </a:gradFill>
                          <a:latin typeface="+mn-lt"/>
                          <a:ea typeface="+mn-ea"/>
                          <a:cs typeface="+mn-cs"/>
                        </a:rPr>
                        <a:t>Identifying or predicting machine/part failure</a:t>
                      </a:r>
                    </a:p>
                  </a:txBody>
                  <a:tcPr marL="89642" marR="89642" marT="179285" marB="44821">
                    <a:lnL w="12700" cap="flat" cmpd="sng" algn="ctr">
                      <a:solidFill>
                        <a:schemeClr val="bg1">
                          <a:lumMod val="50000"/>
                        </a:schemeClr>
                      </a:solid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1285693531"/>
                  </a:ext>
                </a:extLst>
              </a:tr>
              <a:tr h="1543419">
                <a:tc>
                  <a:txBody>
                    <a:bodyPr/>
                    <a:lstStyle/>
                    <a:p>
                      <a:pPr>
                        <a:lnSpc>
                          <a:spcPct val="90000"/>
                        </a:lnSpc>
                        <a:spcAft>
                          <a:spcPts val="600"/>
                        </a:spcAft>
                      </a:pPr>
                      <a:r>
                        <a:rPr lang="en-US" sz="1400" b="1" dirty="0">
                          <a:solidFill>
                            <a:schemeClr val="accent1"/>
                          </a:solidFill>
                        </a:rPr>
                        <a:t>DEFENSE</a:t>
                      </a:r>
                    </a:p>
                    <a:p>
                      <a:pPr marL="285750" indent="-285750">
                        <a:lnSpc>
                          <a:spcPct val="90000"/>
                        </a:lnSpc>
                        <a:spcAft>
                          <a:spcPts val="600"/>
                        </a:spcAft>
                        <a:buFont typeface="Arial" panose="020B0604020202020204" pitchFamily="34" charset="0"/>
                        <a:buChar char="•"/>
                      </a:pPr>
                      <a:r>
                        <a:rPr lang="en-US" sz="1100" dirty="0">
                          <a:gradFill>
                            <a:gsLst>
                              <a:gs pos="2917">
                                <a:schemeClr val="tx1"/>
                              </a:gs>
                              <a:gs pos="30000">
                                <a:schemeClr val="tx1"/>
                              </a:gs>
                            </a:gsLst>
                            <a:lin ang="5400000" scaled="0"/>
                          </a:gradFill>
                        </a:rPr>
                        <a:t>Tracking and monitoring air, sea </a:t>
                      </a:r>
                      <a:br>
                        <a:rPr lang="en-US" sz="1100" dirty="0">
                          <a:gradFill>
                            <a:gsLst>
                              <a:gs pos="2917">
                                <a:schemeClr val="tx1"/>
                              </a:gs>
                              <a:gs pos="30000">
                                <a:schemeClr val="tx1"/>
                              </a:gs>
                            </a:gsLst>
                            <a:lin ang="5400000" scaled="0"/>
                          </a:gradFill>
                        </a:rPr>
                      </a:br>
                      <a:r>
                        <a:rPr lang="en-US" sz="1100" dirty="0">
                          <a:gradFill>
                            <a:gsLst>
                              <a:gs pos="2917">
                                <a:schemeClr val="tx1"/>
                              </a:gs>
                              <a:gs pos="30000">
                                <a:schemeClr val="tx1"/>
                              </a:gs>
                            </a:gsLst>
                            <a:lin ang="5400000" scaled="0"/>
                          </a:gradFill>
                        </a:rPr>
                        <a:t>and land vehicles and defense equipment</a:t>
                      </a:r>
                    </a:p>
                    <a:p>
                      <a:pPr marL="285750" indent="-285750">
                        <a:lnSpc>
                          <a:spcPct val="90000"/>
                        </a:lnSpc>
                        <a:spcAft>
                          <a:spcPts val="600"/>
                        </a:spcAft>
                        <a:buFont typeface="Arial" panose="020B0604020202020204" pitchFamily="34" charset="0"/>
                        <a:buChar char="•"/>
                      </a:pPr>
                      <a:r>
                        <a:rPr lang="en-US" sz="1100" dirty="0">
                          <a:gradFill>
                            <a:gsLst>
                              <a:gs pos="2917">
                                <a:schemeClr val="tx1"/>
                              </a:gs>
                              <a:gs pos="30000">
                                <a:schemeClr val="tx1"/>
                              </a:gs>
                            </a:gsLst>
                            <a:lin ang="5400000" scaled="0"/>
                          </a:gradFill>
                        </a:rPr>
                        <a:t>Analyzing drone and satellite data</a:t>
                      </a:r>
                      <a:endParaRPr lang="en-US" sz="1400" dirty="0">
                        <a:gradFill>
                          <a:gsLst>
                            <a:gs pos="2917">
                              <a:schemeClr val="tx1"/>
                            </a:gs>
                            <a:gs pos="30000">
                              <a:schemeClr val="tx1"/>
                            </a:gs>
                          </a:gsLst>
                          <a:lin ang="5400000" scaled="0"/>
                        </a:gradFill>
                      </a:endParaRPr>
                    </a:p>
                  </a:txBody>
                  <a:tcPr marL="89642" marR="89642" marT="179285" marB="4482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nSpc>
                          <a:spcPct val="90000"/>
                        </a:lnSpc>
                        <a:spcAft>
                          <a:spcPts val="600"/>
                        </a:spcAft>
                      </a:pPr>
                      <a:r>
                        <a:rPr lang="en-US" sz="1400" b="1" dirty="0">
                          <a:solidFill>
                            <a:schemeClr val="accent1"/>
                          </a:solidFill>
                        </a:rPr>
                        <a:t>AUTOMOTIVE</a:t>
                      </a:r>
                    </a:p>
                    <a:p>
                      <a:pPr marL="171450" indent="-171450">
                        <a:lnSpc>
                          <a:spcPct val="90000"/>
                        </a:lnSpc>
                        <a:spcAft>
                          <a:spcPts val="600"/>
                        </a:spcAft>
                        <a:buFont typeface="Arial" panose="020B0604020202020204" pitchFamily="34" charset="0"/>
                        <a:buChar char="•"/>
                      </a:pPr>
                      <a:r>
                        <a:rPr lang="en-US" sz="1100" dirty="0">
                          <a:gradFill>
                            <a:gsLst>
                              <a:gs pos="2917">
                                <a:schemeClr val="tx1"/>
                              </a:gs>
                              <a:gs pos="30000">
                                <a:schemeClr val="tx1"/>
                              </a:gs>
                            </a:gsLst>
                            <a:lin ang="5400000" scaled="0"/>
                          </a:gradFill>
                        </a:rPr>
                        <a:t>Smart and autonomous vehicles storing </a:t>
                      </a:r>
                      <a:br>
                        <a:rPr lang="en-US" sz="1100" dirty="0">
                          <a:gradFill>
                            <a:gsLst>
                              <a:gs pos="2917">
                                <a:schemeClr val="tx1"/>
                              </a:gs>
                              <a:gs pos="30000">
                                <a:schemeClr val="tx1"/>
                              </a:gs>
                            </a:gsLst>
                            <a:lin ang="5400000" scaled="0"/>
                          </a:gradFill>
                        </a:rPr>
                      </a:br>
                      <a:r>
                        <a:rPr lang="en-US" sz="1100" dirty="0">
                          <a:gradFill>
                            <a:gsLst>
                              <a:gs pos="2917">
                                <a:schemeClr val="tx1"/>
                              </a:gs>
                              <a:gs pos="30000">
                                <a:schemeClr val="tx1"/>
                              </a:gs>
                            </a:gsLst>
                            <a:lin ang="5400000" scaled="0"/>
                          </a:gradFill>
                        </a:rPr>
                        <a:t>and analyzing data for real-time decision-making</a:t>
                      </a:r>
                      <a:endParaRPr lang="en-US" sz="1400" dirty="0">
                        <a:gradFill>
                          <a:gsLst>
                            <a:gs pos="2917">
                              <a:schemeClr val="tx1"/>
                            </a:gs>
                            <a:gs pos="30000">
                              <a:schemeClr val="tx1"/>
                            </a:gs>
                          </a:gsLst>
                          <a:lin ang="5400000" scaled="0"/>
                        </a:gradFill>
                      </a:endParaRPr>
                    </a:p>
                    <a:p>
                      <a:endParaRPr lang="en-US" sz="1400" b="0" dirty="0"/>
                    </a:p>
                  </a:txBody>
                  <a:tcPr marL="89642" marR="89642" marT="179285" marB="44821">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tc>
                  <a:txBody>
                    <a:bodyPr/>
                    <a:lstStyle/>
                    <a:p>
                      <a:pPr>
                        <a:lnSpc>
                          <a:spcPct val="90000"/>
                        </a:lnSpc>
                        <a:spcAft>
                          <a:spcPts val="600"/>
                        </a:spcAft>
                      </a:pPr>
                      <a:r>
                        <a:rPr lang="en-US" sz="1400" b="1" dirty="0">
                          <a:solidFill>
                            <a:schemeClr val="accent1"/>
                          </a:solidFill>
                        </a:rPr>
                        <a:t>FINANCIAL</a:t>
                      </a:r>
                    </a:p>
                    <a:p>
                      <a:pPr marL="171450" indent="-171450">
                        <a:lnSpc>
                          <a:spcPct val="90000"/>
                        </a:lnSpc>
                        <a:spcAft>
                          <a:spcPts val="600"/>
                        </a:spcAft>
                        <a:buFont typeface="Arial" panose="020B0604020202020204" pitchFamily="34" charset="0"/>
                        <a:buChar char="•"/>
                      </a:pPr>
                      <a:r>
                        <a:rPr lang="en-US" sz="1100" dirty="0">
                          <a:gradFill>
                            <a:gsLst>
                              <a:gs pos="2917">
                                <a:schemeClr val="tx1"/>
                              </a:gs>
                              <a:gs pos="30000">
                                <a:schemeClr val="tx1"/>
                              </a:gs>
                            </a:gsLst>
                            <a:lin ang="5400000" scaled="0"/>
                          </a:gradFill>
                        </a:rPr>
                        <a:t>Financial process optimization and </a:t>
                      </a:r>
                      <a:br>
                        <a:rPr lang="en-US" sz="1100" dirty="0">
                          <a:gradFill>
                            <a:gsLst>
                              <a:gs pos="2917">
                                <a:schemeClr val="tx1"/>
                              </a:gs>
                              <a:gs pos="30000">
                                <a:schemeClr val="tx1"/>
                              </a:gs>
                            </a:gsLst>
                            <a:lin ang="5400000" scaled="0"/>
                          </a:gradFill>
                        </a:rPr>
                      </a:br>
                      <a:r>
                        <a:rPr lang="en-US" sz="1100" dirty="0">
                          <a:gradFill>
                            <a:gsLst>
                              <a:gs pos="2917">
                                <a:schemeClr val="tx1"/>
                              </a:gs>
                              <a:gs pos="30000">
                                <a:schemeClr val="tx1"/>
                              </a:gs>
                            </a:gsLst>
                            <a:lin ang="5400000" scaled="0"/>
                          </a:gradFill>
                        </a:rPr>
                        <a:t>risk mitigation</a:t>
                      </a:r>
                    </a:p>
                    <a:p>
                      <a:pPr marL="171450" indent="-171450">
                        <a:lnSpc>
                          <a:spcPct val="90000"/>
                        </a:lnSpc>
                        <a:spcAft>
                          <a:spcPts val="600"/>
                        </a:spcAft>
                        <a:buFont typeface="Arial" panose="020B0604020202020204" pitchFamily="34" charset="0"/>
                        <a:buChar char="•"/>
                      </a:pPr>
                      <a:r>
                        <a:rPr lang="en-US" sz="1100" dirty="0">
                          <a:gradFill>
                            <a:gsLst>
                              <a:gs pos="2917">
                                <a:schemeClr val="tx1"/>
                              </a:gs>
                              <a:gs pos="30000">
                                <a:schemeClr val="tx1"/>
                              </a:gs>
                            </a:gsLst>
                            <a:lin ang="5400000" scaled="0"/>
                          </a:gradFill>
                        </a:rPr>
                        <a:t>Asset tracking and auditing</a:t>
                      </a:r>
                      <a:endParaRPr lang="en-US" sz="1400" dirty="0">
                        <a:gradFill>
                          <a:gsLst>
                            <a:gs pos="2917">
                              <a:schemeClr val="tx1"/>
                            </a:gs>
                            <a:gs pos="30000">
                              <a:schemeClr val="tx1"/>
                            </a:gs>
                          </a:gsLst>
                          <a:lin ang="5400000" scaled="0"/>
                        </a:gradFill>
                      </a:endParaRPr>
                    </a:p>
                    <a:p>
                      <a:endParaRPr lang="en-US" sz="1400" b="0" dirty="0"/>
                    </a:p>
                  </a:txBody>
                  <a:tcPr marL="89642" marR="89642" marT="179285" marB="44821">
                    <a:lnL w="12700" cap="flat" cmpd="sng" algn="ctr">
                      <a:solidFill>
                        <a:schemeClr val="bg1">
                          <a:lumMod val="50000"/>
                        </a:schemeClr>
                      </a:solid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noFill/>
                  </a:tcPr>
                </a:tc>
                <a:extLst>
                  <a:ext uri="{0D108BD9-81ED-4DB2-BD59-A6C34878D82A}">
                    <a16:rowId xmlns:a16="http://schemas.microsoft.com/office/drawing/2014/main" val="2928743842"/>
                  </a:ext>
                </a:extLst>
              </a:tr>
              <a:tr h="1526023">
                <a:tc>
                  <a:txBody>
                    <a:bodyPr/>
                    <a:lstStyle/>
                    <a:p>
                      <a:pPr>
                        <a:lnSpc>
                          <a:spcPct val="90000"/>
                        </a:lnSpc>
                        <a:spcAft>
                          <a:spcPts val="600"/>
                        </a:spcAft>
                      </a:pPr>
                      <a:r>
                        <a:rPr lang="en-US" sz="1400" b="1" dirty="0">
                          <a:solidFill>
                            <a:schemeClr val="accent1"/>
                          </a:solidFill>
                        </a:rPr>
                        <a:t>OIL &amp; GAS</a:t>
                      </a:r>
                    </a:p>
                    <a:p>
                      <a:pPr marL="171450" indent="-171450">
                        <a:lnSpc>
                          <a:spcPct val="90000"/>
                        </a:lnSpc>
                        <a:spcAft>
                          <a:spcPts val="600"/>
                        </a:spcAft>
                        <a:buFont typeface="Arial" panose="020B0604020202020204" pitchFamily="34" charset="0"/>
                        <a:buChar char="•"/>
                      </a:pPr>
                      <a:r>
                        <a:rPr lang="en-US" sz="1100" dirty="0">
                          <a:gradFill>
                            <a:gsLst>
                              <a:gs pos="2917">
                                <a:schemeClr val="tx1"/>
                              </a:gs>
                              <a:gs pos="30000">
                                <a:schemeClr val="tx1"/>
                              </a:gs>
                            </a:gsLst>
                            <a:lin ang="5400000" scaled="0"/>
                          </a:gradFill>
                        </a:rPr>
                        <a:t>Monitoring offshore oil rigs to predict </a:t>
                      </a:r>
                      <a:br>
                        <a:rPr lang="en-US" sz="1100" dirty="0">
                          <a:gradFill>
                            <a:gsLst>
                              <a:gs pos="2917">
                                <a:schemeClr val="tx1"/>
                              </a:gs>
                              <a:gs pos="30000">
                                <a:schemeClr val="tx1"/>
                              </a:gs>
                            </a:gsLst>
                            <a:lin ang="5400000" scaled="0"/>
                          </a:gradFill>
                        </a:rPr>
                      </a:br>
                      <a:r>
                        <a:rPr lang="en-US" sz="1100" dirty="0">
                          <a:gradFill>
                            <a:gsLst>
                              <a:gs pos="2917">
                                <a:schemeClr val="tx1"/>
                              </a:gs>
                              <a:gs pos="30000">
                                <a:schemeClr val="tx1"/>
                              </a:gs>
                            </a:gsLst>
                            <a:lin ang="5400000" scaled="0"/>
                          </a:gradFill>
                        </a:rPr>
                        <a:t>failures, improve efficiencies, and lower risk</a:t>
                      </a:r>
                    </a:p>
                    <a:p>
                      <a:endParaRPr lang="en-US" sz="1400" b="0" dirty="0"/>
                    </a:p>
                  </a:txBody>
                  <a:tcPr marL="89642" marR="89642" marT="179285" marB="44821">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nSpc>
                          <a:spcPct val="90000"/>
                        </a:lnSpc>
                        <a:spcAft>
                          <a:spcPts val="600"/>
                        </a:spcAft>
                      </a:pPr>
                      <a:r>
                        <a:rPr lang="en-US" sz="1400" b="1" dirty="0">
                          <a:solidFill>
                            <a:schemeClr val="accent1"/>
                          </a:solidFill>
                        </a:rPr>
                        <a:t>RETAIL</a:t>
                      </a:r>
                    </a:p>
                    <a:p>
                      <a:pPr marL="171450" indent="-171450">
                        <a:lnSpc>
                          <a:spcPct val="90000"/>
                        </a:lnSpc>
                        <a:spcAft>
                          <a:spcPts val="600"/>
                        </a:spcAft>
                        <a:buFont typeface="Arial" panose="020B0604020202020204" pitchFamily="34" charset="0"/>
                        <a:buChar char="•"/>
                      </a:pPr>
                      <a:r>
                        <a:rPr lang="en-US" sz="1100" dirty="0">
                          <a:gradFill>
                            <a:gsLst>
                              <a:gs pos="2917">
                                <a:schemeClr val="tx1"/>
                              </a:gs>
                              <a:gs pos="30000">
                                <a:schemeClr val="tx1"/>
                              </a:gs>
                            </a:gsLst>
                            <a:lin ang="5400000" scaled="0"/>
                          </a:gradFill>
                        </a:rPr>
                        <a:t>Onsite inventory system for retailers</a:t>
                      </a:r>
                      <a:endParaRPr lang="en-US" sz="1400" dirty="0">
                        <a:gradFill>
                          <a:gsLst>
                            <a:gs pos="2917">
                              <a:schemeClr val="tx1"/>
                            </a:gs>
                            <a:gs pos="30000">
                              <a:schemeClr val="tx1"/>
                            </a:gs>
                          </a:gsLst>
                          <a:lin ang="5400000" scaled="0"/>
                        </a:gradFill>
                      </a:endParaRPr>
                    </a:p>
                    <a:p>
                      <a:endParaRPr lang="en-US" sz="1400" b="0" dirty="0"/>
                    </a:p>
                  </a:txBody>
                  <a:tcPr marL="89642" marR="89642" marT="179285" marB="44821">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nSpc>
                          <a:spcPct val="90000"/>
                        </a:lnSpc>
                        <a:spcAft>
                          <a:spcPts val="600"/>
                        </a:spcAft>
                      </a:pPr>
                      <a:r>
                        <a:rPr lang="en-US" sz="1400" b="1" dirty="0">
                          <a:solidFill>
                            <a:schemeClr val="accent1"/>
                          </a:solidFill>
                        </a:rPr>
                        <a:t>SMART BUILDINGS &amp; HOMES</a:t>
                      </a:r>
                    </a:p>
                    <a:p>
                      <a:pPr marL="171450" indent="-171450">
                        <a:lnSpc>
                          <a:spcPct val="90000"/>
                        </a:lnSpc>
                        <a:spcAft>
                          <a:spcPts val="600"/>
                        </a:spcAft>
                        <a:buFont typeface="Arial" panose="020B0604020202020204" pitchFamily="34" charset="0"/>
                        <a:buChar char="•"/>
                      </a:pPr>
                      <a:r>
                        <a:rPr lang="en-US" sz="1100" dirty="0">
                          <a:gradFill>
                            <a:gsLst>
                              <a:gs pos="2917">
                                <a:schemeClr val="tx1"/>
                              </a:gs>
                              <a:gs pos="30000">
                                <a:schemeClr val="tx1"/>
                              </a:gs>
                            </a:gsLst>
                            <a:lin ang="5400000" scaled="0"/>
                          </a:gradFill>
                        </a:rPr>
                        <a:t>Accessing data from cameras and </a:t>
                      </a:r>
                      <a:br>
                        <a:rPr lang="en-US" sz="1100" dirty="0">
                          <a:gradFill>
                            <a:gsLst>
                              <a:gs pos="2917">
                                <a:schemeClr val="tx1"/>
                              </a:gs>
                              <a:gs pos="30000">
                                <a:schemeClr val="tx1"/>
                              </a:gs>
                            </a:gsLst>
                            <a:lin ang="5400000" scaled="0"/>
                          </a:gradFill>
                        </a:rPr>
                      </a:br>
                      <a:r>
                        <a:rPr lang="en-US" sz="1100" dirty="0">
                          <a:gradFill>
                            <a:gsLst>
                              <a:gs pos="2917">
                                <a:schemeClr val="tx1"/>
                              </a:gs>
                              <a:gs pos="30000">
                                <a:schemeClr val="tx1"/>
                              </a:gs>
                            </a:gsLst>
                            <a:lin ang="5400000" scaled="0"/>
                          </a:gradFill>
                        </a:rPr>
                        <a:t>numerous sensors to analyze, manage, </a:t>
                      </a:r>
                      <a:br>
                        <a:rPr lang="en-US" sz="1100" dirty="0">
                          <a:gradFill>
                            <a:gsLst>
                              <a:gs pos="2917">
                                <a:schemeClr val="tx1"/>
                              </a:gs>
                              <a:gs pos="30000">
                                <a:schemeClr val="tx1"/>
                              </a:gs>
                            </a:gsLst>
                            <a:lin ang="5400000" scaled="0"/>
                          </a:gradFill>
                        </a:rPr>
                      </a:br>
                      <a:r>
                        <a:rPr lang="en-US" sz="1100" dirty="0">
                          <a:gradFill>
                            <a:gsLst>
                              <a:gs pos="2917">
                                <a:schemeClr val="tx1"/>
                              </a:gs>
                              <a:gs pos="30000">
                                <a:schemeClr val="tx1"/>
                              </a:gs>
                            </a:gsLst>
                            <a:lin ang="5400000" scaled="0"/>
                          </a:gradFill>
                        </a:rPr>
                        <a:t>secure, and control building</a:t>
                      </a:r>
                    </a:p>
                    <a:p>
                      <a:endParaRPr lang="en-US" sz="1400" b="0" dirty="0"/>
                    </a:p>
                  </a:txBody>
                  <a:tcPr marL="89642" marR="89642" marT="179285" marB="44821">
                    <a:lnL w="12700" cap="flat" cmpd="sng" algn="ctr">
                      <a:solidFill>
                        <a:schemeClr val="bg1">
                          <a:lumMod val="50000"/>
                        </a:schemeClr>
                      </a:solid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99077972"/>
                  </a:ext>
                </a:extLst>
              </a:tr>
            </a:tbl>
          </a:graphicData>
        </a:graphic>
      </p:graphicFrame>
      <p:pic>
        <p:nvPicPr>
          <p:cNvPr id="5" name="Graphic 4">
            <a:extLst>
              <a:ext uri="{FF2B5EF4-FFF2-40B4-BE49-F238E27FC236}">
                <a16:creationId xmlns:a16="http://schemas.microsoft.com/office/drawing/2014/main" id="{92C844E2-9ABC-4055-B535-288B67A50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1915" y="5236887"/>
            <a:ext cx="401147" cy="401147"/>
          </a:xfrm>
          <a:prstGeom prst="rect">
            <a:avLst/>
          </a:prstGeom>
        </p:spPr>
      </p:pic>
      <p:pic>
        <p:nvPicPr>
          <p:cNvPr id="7" name="Graphic 6">
            <a:extLst>
              <a:ext uri="{FF2B5EF4-FFF2-40B4-BE49-F238E27FC236}">
                <a16:creationId xmlns:a16="http://schemas.microsoft.com/office/drawing/2014/main" id="{3BC562C3-6B00-4CEC-B8A3-239CAAD8BF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6359" y="2058364"/>
            <a:ext cx="432263" cy="432263"/>
          </a:xfrm>
          <a:prstGeom prst="rect">
            <a:avLst/>
          </a:prstGeom>
        </p:spPr>
      </p:pic>
      <p:pic>
        <p:nvPicPr>
          <p:cNvPr id="11" name="Graphic 10">
            <a:extLst>
              <a:ext uri="{FF2B5EF4-FFF2-40B4-BE49-F238E27FC236}">
                <a16:creationId xmlns:a16="http://schemas.microsoft.com/office/drawing/2014/main" id="{73212BA6-583E-428B-8F3C-F2D47AD9F4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1916" y="3644535"/>
            <a:ext cx="401146" cy="401146"/>
          </a:xfrm>
          <a:prstGeom prst="rect">
            <a:avLst/>
          </a:prstGeom>
        </p:spPr>
      </p:pic>
      <p:pic>
        <p:nvPicPr>
          <p:cNvPr id="15" name="Graphic 14">
            <a:extLst>
              <a:ext uri="{FF2B5EF4-FFF2-40B4-BE49-F238E27FC236}">
                <a16:creationId xmlns:a16="http://schemas.microsoft.com/office/drawing/2014/main" id="{A7D29534-14BD-45A1-8457-92C713938D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71107" y="2035474"/>
            <a:ext cx="368780" cy="368780"/>
          </a:xfrm>
          <a:prstGeom prst="rect">
            <a:avLst/>
          </a:prstGeom>
        </p:spPr>
      </p:pic>
      <p:pic>
        <p:nvPicPr>
          <p:cNvPr id="20" name="Graphic 19">
            <a:extLst>
              <a:ext uri="{FF2B5EF4-FFF2-40B4-BE49-F238E27FC236}">
                <a16:creationId xmlns:a16="http://schemas.microsoft.com/office/drawing/2014/main" id="{34DB287D-F4B5-4C45-9088-A67C16FD99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33655" y="3658166"/>
            <a:ext cx="514967" cy="514967"/>
          </a:xfrm>
          <a:prstGeom prst="rect">
            <a:avLst/>
          </a:prstGeom>
        </p:spPr>
      </p:pic>
      <p:pic>
        <p:nvPicPr>
          <p:cNvPr id="29" name="Graphic 28">
            <a:extLst>
              <a:ext uri="{FF2B5EF4-FFF2-40B4-BE49-F238E27FC236}">
                <a16:creationId xmlns:a16="http://schemas.microsoft.com/office/drawing/2014/main" id="{DC81075A-2AE9-4E89-BDA8-C1D1BB36BC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06725" y="2159748"/>
            <a:ext cx="331526" cy="330879"/>
          </a:xfrm>
          <a:prstGeom prst="rect">
            <a:avLst/>
          </a:prstGeom>
        </p:spPr>
      </p:pic>
      <p:pic>
        <p:nvPicPr>
          <p:cNvPr id="31" name="Graphic 30">
            <a:extLst>
              <a:ext uri="{FF2B5EF4-FFF2-40B4-BE49-F238E27FC236}">
                <a16:creationId xmlns:a16="http://schemas.microsoft.com/office/drawing/2014/main" id="{57D3CBDE-679D-4A06-B588-78CC78737A1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89341" y="3658166"/>
            <a:ext cx="364678" cy="364678"/>
          </a:xfrm>
          <a:prstGeom prst="rect">
            <a:avLst/>
          </a:prstGeom>
        </p:spPr>
      </p:pic>
      <p:pic>
        <p:nvPicPr>
          <p:cNvPr id="33" name="Graphic 32">
            <a:extLst>
              <a:ext uri="{FF2B5EF4-FFF2-40B4-BE49-F238E27FC236}">
                <a16:creationId xmlns:a16="http://schemas.microsoft.com/office/drawing/2014/main" id="{5A23A93C-CE5E-4479-835C-FB096A2F460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7361" y="5193387"/>
            <a:ext cx="441261" cy="441261"/>
          </a:xfrm>
          <a:prstGeom prst="rect">
            <a:avLst/>
          </a:prstGeom>
        </p:spPr>
      </p:pic>
      <p:pic>
        <p:nvPicPr>
          <p:cNvPr id="35" name="Graphic 34">
            <a:extLst>
              <a:ext uri="{FF2B5EF4-FFF2-40B4-BE49-F238E27FC236}">
                <a16:creationId xmlns:a16="http://schemas.microsoft.com/office/drawing/2014/main" id="{A057F399-9C15-4C3A-9A87-49C0BFD6E7C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338741" y="5236887"/>
            <a:ext cx="401146" cy="401146"/>
          </a:xfrm>
          <a:prstGeom prst="rect">
            <a:avLst/>
          </a:prstGeom>
        </p:spPr>
      </p:pic>
      <p:sp>
        <p:nvSpPr>
          <p:cNvPr id="6" name="Rectangle 5">
            <a:extLst>
              <a:ext uri="{FF2B5EF4-FFF2-40B4-BE49-F238E27FC236}">
                <a16:creationId xmlns:a16="http://schemas.microsoft.com/office/drawing/2014/main" id="{E1B99657-99B1-4B4B-8A13-4A4C13626756}"/>
              </a:ext>
            </a:extLst>
          </p:cNvPr>
          <p:cNvSpPr/>
          <p:nvPr/>
        </p:nvSpPr>
        <p:spPr>
          <a:xfrm>
            <a:off x="0" y="0"/>
            <a:ext cx="12192000" cy="1323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B5B088E-80B2-41CC-952C-AC94940D73C8}"/>
              </a:ext>
            </a:extLst>
          </p:cNvPr>
          <p:cNvSpPr/>
          <p:nvPr/>
        </p:nvSpPr>
        <p:spPr>
          <a:xfrm>
            <a:off x="0" y="70338"/>
            <a:ext cx="4616113" cy="1238766"/>
          </a:xfrm>
          <a:prstGeom prst="rect">
            <a:avLst/>
          </a:prstGeom>
          <a:gradFill flip="none" rotWithShape="1">
            <a:gsLst>
              <a:gs pos="3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8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icture containing drawing&#10;&#10;Description automatically generated">
            <a:extLst>
              <a:ext uri="{FF2B5EF4-FFF2-40B4-BE49-F238E27FC236}">
                <a16:creationId xmlns:a16="http://schemas.microsoft.com/office/drawing/2014/main" id="{07040CEB-5213-477D-A465-BF7738828D82}"/>
              </a:ext>
            </a:extLst>
          </p:cNvPr>
          <p:cNvPicPr>
            <a:picLocks noChangeAspect="1"/>
          </p:cNvPicPr>
          <p:nvPr/>
        </p:nvPicPr>
        <p:blipFill rotWithShape="1">
          <a:blip r:embed="rId21">
            <a:extLst>
              <a:ext uri="{28A0092B-C50C-407E-A947-70E740481C1C}">
                <a14:useLocalDpi xmlns:a14="http://schemas.microsoft.com/office/drawing/2010/main" val="0"/>
              </a:ext>
            </a:extLst>
          </a:blip>
          <a:srcRect r="7689"/>
          <a:stretch/>
        </p:blipFill>
        <p:spPr>
          <a:xfrm>
            <a:off x="7300044" y="123799"/>
            <a:ext cx="4845430" cy="1167136"/>
          </a:xfrm>
          <a:prstGeom prst="rect">
            <a:avLst/>
          </a:prstGeom>
        </p:spPr>
      </p:pic>
      <p:sp>
        <p:nvSpPr>
          <p:cNvPr id="12" name="TextBox 11">
            <a:extLst>
              <a:ext uri="{FF2B5EF4-FFF2-40B4-BE49-F238E27FC236}">
                <a16:creationId xmlns:a16="http://schemas.microsoft.com/office/drawing/2014/main" id="{F659133E-3769-47AE-9710-B848884A4BA5}"/>
              </a:ext>
            </a:extLst>
          </p:cNvPr>
          <p:cNvSpPr txBox="1"/>
          <p:nvPr/>
        </p:nvSpPr>
        <p:spPr>
          <a:xfrm>
            <a:off x="454712" y="319150"/>
            <a:ext cx="9011818" cy="707886"/>
          </a:xfrm>
          <a:prstGeom prst="rect">
            <a:avLst/>
          </a:prstGeom>
          <a:noFill/>
          <a:ln>
            <a:noFill/>
          </a:ln>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Azure SQL Edge use cases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Holistic view of disparate data sources and devices</a:t>
            </a:r>
            <a:endParaRPr kumimoji="0" lang="en-US" sz="1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278374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62741730-92FA-49DF-B7FD-A3F1519F8C6A}"/>
              </a:ext>
            </a:extLst>
          </p:cNvPr>
          <p:cNvSpPr>
            <a:spLocks noGrp="1"/>
          </p:cNvSpPr>
          <p:nvPr>
            <p:ph type="ctrTitle"/>
          </p:nvPr>
        </p:nvSpPr>
        <p:spPr>
          <a:xfrm>
            <a:off x="1524000" y="1122362"/>
            <a:ext cx="9144000" cy="2840037"/>
          </a:xfrm>
        </p:spPr>
        <p:txBody>
          <a:bodyPr>
            <a:normAutofit/>
          </a:bodyPr>
          <a:lstStyle/>
          <a:p>
            <a:r>
              <a:rPr lang="en-US" altLang="zh-TW" sz="5800" dirty="0"/>
              <a:t>Demo</a:t>
            </a:r>
            <a:endParaRPr lang="zh-TW" altLang="en-US" sz="5800" dirty="0"/>
          </a:p>
        </p:txBody>
      </p:sp>
      <p:sp>
        <p:nvSpPr>
          <p:cNvPr id="5" name="副標題 4">
            <a:extLst>
              <a:ext uri="{FF2B5EF4-FFF2-40B4-BE49-F238E27FC236}">
                <a16:creationId xmlns:a16="http://schemas.microsoft.com/office/drawing/2014/main" id="{718F8F72-DDA2-4DC3-B300-404EA9A781AD}"/>
              </a:ext>
            </a:extLst>
          </p:cNvPr>
          <p:cNvSpPr>
            <a:spLocks noGrp="1"/>
          </p:cNvSpPr>
          <p:nvPr>
            <p:ph type="subTitle" idx="1"/>
          </p:nvPr>
        </p:nvSpPr>
        <p:spPr>
          <a:xfrm>
            <a:off x="1524000" y="4256436"/>
            <a:ext cx="9144000" cy="1600818"/>
          </a:xfrm>
        </p:spPr>
        <p:txBody>
          <a:bodyPr>
            <a:normAutofit/>
          </a:bodyPr>
          <a:lstStyle/>
          <a:p>
            <a:r>
              <a:rPr lang="en-US" altLang="zh-TW" sz="4400" dirty="0">
                <a:solidFill>
                  <a:schemeClr val="accent1">
                    <a:lumMod val="60000"/>
                    <a:lumOff val="40000"/>
                  </a:schemeClr>
                </a:solidFill>
              </a:rPr>
              <a:t>Leveraging Azure SQL Edge in a windfarm</a:t>
            </a:r>
            <a:endParaRPr lang="zh-TW" altLang="en-US" sz="4400" dirty="0">
              <a:solidFill>
                <a:schemeClr val="accent1">
                  <a:lumMod val="60000"/>
                  <a:lumOff val="40000"/>
                </a:schemeClr>
              </a:solidFill>
            </a:endParaRP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63469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標題 6">
            <a:extLst>
              <a:ext uri="{FF2B5EF4-FFF2-40B4-BE49-F238E27FC236}">
                <a16:creationId xmlns:a16="http://schemas.microsoft.com/office/drawing/2014/main" id="{3687687A-BC20-4963-BB18-C2519358BF2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altLang="zh-TW" sz="3800">
                <a:solidFill>
                  <a:schemeClr val="bg1"/>
                </a:solidFill>
              </a:rPr>
              <a:t>Additional Resources</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CB937C1-7804-4330-B637-9CDACCDA1CF4}"/>
              </a:ext>
            </a:extLst>
          </p:cNvPr>
          <p:cNvSpPr/>
          <p:nvPr/>
        </p:nvSpPr>
        <p:spPr>
          <a:xfrm>
            <a:off x="897769" y="1909192"/>
            <a:ext cx="4586513" cy="364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marL="285750" indent="-228600">
              <a:lnSpc>
                <a:spcPct val="90000"/>
              </a:lnSpc>
              <a:spcBef>
                <a:spcPts val="1200"/>
              </a:spcBef>
              <a:buClr>
                <a:srgbClr val="505050"/>
              </a:buClr>
              <a:buSzPct val="90000"/>
              <a:buFont typeface="Arial" panose="020B0604020202020204" pitchFamily="34" charset="0"/>
              <a:buChar char="•"/>
            </a:pPr>
            <a:r>
              <a:rPr lang="en-US" sz="1300" dirty="0">
                <a:solidFill>
                  <a:schemeClr val="bg1"/>
                </a:solidFill>
              </a:rPr>
              <a:t>Learn more about Azure SQL Edge at </a:t>
            </a:r>
            <a:r>
              <a:rPr lang="en-US" sz="1300" b="1" dirty="0">
                <a:solidFill>
                  <a:schemeClr val="bg1"/>
                </a:solidFill>
                <a:hlinkClick r:id="rId3">
                  <a:extLst>
                    <a:ext uri="{A12FA001-AC4F-418D-AE19-62706E023703}">
                      <ahyp:hlinkClr xmlns:ahyp="http://schemas.microsoft.com/office/drawing/2018/hyperlinkcolor" val="tx"/>
                    </a:ext>
                  </a:extLst>
                </a:hlinkClick>
              </a:rPr>
              <a:t>http://aka.ms/sqledge</a:t>
            </a:r>
            <a:endParaRPr lang="en-US" sz="1300" b="1" dirty="0">
              <a:solidFill>
                <a:schemeClr val="bg1"/>
              </a:solidFill>
            </a:endParaRPr>
          </a:p>
          <a:p>
            <a:pPr marL="742950" lvl="1" indent="-228600">
              <a:lnSpc>
                <a:spcPct val="90000"/>
              </a:lnSpc>
              <a:spcBef>
                <a:spcPts val="600"/>
              </a:spcBef>
              <a:buClr>
                <a:srgbClr val="505050"/>
              </a:buClr>
              <a:buSzPct val="90000"/>
              <a:buFont typeface="Arial" panose="020B0604020202020204" pitchFamily="34" charset="0"/>
              <a:buChar char="•"/>
            </a:pPr>
            <a:r>
              <a:rPr lang="en-US" sz="1300" dirty="0">
                <a:solidFill>
                  <a:schemeClr val="bg1"/>
                </a:solidFill>
              </a:rPr>
              <a:t>Building E2E IoT solutions with SQL Edge</a:t>
            </a:r>
          </a:p>
          <a:p>
            <a:pPr marL="742950" lvl="1" indent="-228600">
              <a:lnSpc>
                <a:spcPct val="90000"/>
              </a:lnSpc>
              <a:spcBef>
                <a:spcPts val="600"/>
              </a:spcBef>
              <a:buClr>
                <a:srgbClr val="505050"/>
              </a:buClr>
              <a:buSzPct val="90000"/>
              <a:buFont typeface="Arial" panose="020B0604020202020204" pitchFamily="34" charset="0"/>
              <a:buChar char="•"/>
            </a:pPr>
            <a:r>
              <a:rPr lang="en-US" sz="1300" dirty="0">
                <a:solidFill>
                  <a:schemeClr val="bg1"/>
                </a:solidFill>
              </a:rPr>
              <a:t>Features and Capabilities</a:t>
            </a:r>
          </a:p>
          <a:p>
            <a:pPr marL="742950" lvl="1" indent="-228600">
              <a:lnSpc>
                <a:spcPct val="90000"/>
              </a:lnSpc>
              <a:spcBef>
                <a:spcPts val="600"/>
              </a:spcBef>
              <a:buClr>
                <a:srgbClr val="505050"/>
              </a:buClr>
              <a:buSzPct val="90000"/>
              <a:buFont typeface="Arial" panose="020B0604020202020204" pitchFamily="34" charset="0"/>
              <a:buChar char="•"/>
            </a:pPr>
            <a:r>
              <a:rPr lang="en-US" sz="1300" dirty="0">
                <a:solidFill>
                  <a:schemeClr val="bg1"/>
                </a:solidFill>
                <a:hlinkClick r:id="rId4">
                  <a:extLst>
                    <a:ext uri="{A12FA001-AC4F-418D-AE19-62706E023703}">
                      <ahyp:hlinkClr xmlns:ahyp="http://schemas.microsoft.com/office/drawing/2018/hyperlinkcolor" val="tx"/>
                    </a:ext>
                  </a:extLst>
                </a:hlinkClick>
              </a:rPr>
              <a:t>Azure SQL Edge Whitepaper</a:t>
            </a:r>
            <a:endParaRPr lang="en-US" sz="1300" dirty="0">
              <a:solidFill>
                <a:schemeClr val="bg1"/>
              </a:solidFill>
            </a:endParaRPr>
          </a:p>
          <a:p>
            <a:pPr marL="285767" indent="-228600">
              <a:lnSpc>
                <a:spcPct val="90000"/>
              </a:lnSpc>
              <a:spcBef>
                <a:spcPts val="600"/>
              </a:spcBef>
              <a:buClr>
                <a:srgbClr val="505050"/>
              </a:buClr>
              <a:buSzPct val="90000"/>
              <a:buFont typeface="Arial" panose="020B0604020202020204" pitchFamily="34" charset="0"/>
              <a:buChar char="•"/>
            </a:pPr>
            <a:r>
              <a:rPr lang="en-US" sz="1300" dirty="0">
                <a:solidFill>
                  <a:schemeClr val="bg1"/>
                </a:solidFill>
              </a:rPr>
              <a:t>Azure SQL Edge Customer Stories</a:t>
            </a:r>
          </a:p>
          <a:p>
            <a:pPr marL="742950" lvl="1" indent="-228600">
              <a:lnSpc>
                <a:spcPct val="90000"/>
              </a:lnSpc>
              <a:spcBef>
                <a:spcPts val="600"/>
              </a:spcBef>
              <a:buClr>
                <a:srgbClr val="505050"/>
              </a:buClr>
              <a:buSzPct val="90000"/>
              <a:buFont typeface="Arial" panose="020B0604020202020204" pitchFamily="34" charset="0"/>
              <a:buChar char="•"/>
            </a:pPr>
            <a:r>
              <a:rPr lang="en-US" sz="1300" dirty="0">
                <a:solidFill>
                  <a:schemeClr val="bg1"/>
                </a:solidFill>
                <a:hlinkClick r:id="rId5">
                  <a:extLst>
                    <a:ext uri="{A12FA001-AC4F-418D-AE19-62706E023703}">
                      <ahyp:hlinkClr xmlns:ahyp="http://schemas.microsoft.com/office/drawing/2018/hyperlinkcolor" val="tx"/>
                    </a:ext>
                  </a:extLst>
                </a:hlinkClick>
              </a:rPr>
              <a:t>Fugro</a:t>
            </a:r>
            <a:r>
              <a:rPr lang="en-US" sz="1300" dirty="0">
                <a:solidFill>
                  <a:schemeClr val="bg1"/>
                </a:solidFill>
              </a:rPr>
              <a:t> </a:t>
            </a:r>
          </a:p>
          <a:p>
            <a:pPr marL="742950" lvl="1" indent="-228600">
              <a:lnSpc>
                <a:spcPct val="90000"/>
              </a:lnSpc>
              <a:spcBef>
                <a:spcPts val="600"/>
              </a:spcBef>
              <a:buClr>
                <a:srgbClr val="505050"/>
              </a:buClr>
              <a:buSzPct val="90000"/>
              <a:buFont typeface="Arial" panose="020B0604020202020204" pitchFamily="34" charset="0"/>
              <a:buChar char="•"/>
            </a:pPr>
            <a:r>
              <a:rPr lang="en-US" sz="1300" dirty="0">
                <a:solidFill>
                  <a:schemeClr val="bg1"/>
                </a:solidFill>
                <a:hlinkClick r:id="rId6">
                  <a:extLst>
                    <a:ext uri="{A12FA001-AC4F-418D-AE19-62706E023703}">
                      <ahyp:hlinkClr xmlns:ahyp="http://schemas.microsoft.com/office/drawing/2018/hyperlinkcolor" val="tx"/>
                    </a:ext>
                  </a:extLst>
                </a:hlinkClick>
              </a:rPr>
              <a:t>Zeiss</a:t>
            </a:r>
            <a:r>
              <a:rPr lang="en-US" sz="1300" dirty="0">
                <a:solidFill>
                  <a:schemeClr val="bg1"/>
                </a:solidFill>
              </a:rPr>
              <a:t> </a:t>
            </a:r>
          </a:p>
          <a:p>
            <a:pPr marL="285750" indent="-228600">
              <a:lnSpc>
                <a:spcPct val="90000"/>
              </a:lnSpc>
              <a:spcBef>
                <a:spcPts val="1200"/>
              </a:spcBef>
              <a:buClr>
                <a:srgbClr val="505050"/>
              </a:buClr>
              <a:buSzPct val="90000"/>
              <a:buFont typeface="Arial" panose="020B0604020202020204" pitchFamily="34" charset="0"/>
              <a:buChar char="•"/>
            </a:pPr>
            <a:r>
              <a:rPr lang="en-US" sz="1300" dirty="0">
                <a:solidFill>
                  <a:schemeClr val="bg1"/>
                </a:solidFill>
              </a:rPr>
              <a:t>Learn more about Microsoft industry solutions at </a:t>
            </a:r>
            <a:r>
              <a:rPr lang="en-US" sz="1300" b="1" dirty="0">
                <a:solidFill>
                  <a:schemeClr val="bg1"/>
                </a:solidFill>
              </a:rPr>
              <a:t>microsoft.com/utilities</a:t>
            </a:r>
          </a:p>
          <a:p>
            <a:pPr marL="742950" lvl="1" indent="-228600">
              <a:lnSpc>
                <a:spcPct val="90000"/>
              </a:lnSpc>
              <a:spcBef>
                <a:spcPts val="1200"/>
              </a:spcBef>
              <a:buClr>
                <a:srgbClr val="505050"/>
              </a:buClr>
              <a:buSzPct val="90000"/>
              <a:buFont typeface="Arial" panose="020B0604020202020204" pitchFamily="34" charset="0"/>
              <a:buChar char="•"/>
            </a:pPr>
            <a:r>
              <a:rPr lang="en-US" sz="1300" dirty="0">
                <a:solidFill>
                  <a:schemeClr val="bg1"/>
                </a:solidFill>
              </a:rPr>
              <a:t>Our perspectives in blogs, videos and articles</a:t>
            </a:r>
          </a:p>
          <a:p>
            <a:pPr marL="742950" lvl="1" indent="-228600">
              <a:lnSpc>
                <a:spcPct val="90000"/>
              </a:lnSpc>
              <a:spcBef>
                <a:spcPts val="600"/>
              </a:spcBef>
              <a:buClr>
                <a:srgbClr val="505050"/>
              </a:buClr>
              <a:buSzPct val="90000"/>
              <a:buFont typeface="Arial" panose="020B0604020202020204" pitchFamily="34" charset="0"/>
              <a:buChar char="•"/>
            </a:pPr>
            <a:r>
              <a:rPr lang="en-US" sz="1300" dirty="0">
                <a:solidFill>
                  <a:schemeClr val="bg1"/>
                </a:solidFill>
              </a:rPr>
              <a:t>Customer stories</a:t>
            </a:r>
          </a:p>
          <a:p>
            <a:pPr marL="742950" lvl="1" indent="-228600">
              <a:lnSpc>
                <a:spcPct val="90000"/>
              </a:lnSpc>
              <a:spcBef>
                <a:spcPts val="600"/>
              </a:spcBef>
              <a:buClr>
                <a:srgbClr val="505050"/>
              </a:buClr>
              <a:buSzPct val="90000"/>
              <a:buFont typeface="Arial" panose="020B0604020202020204" pitchFamily="34" charset="0"/>
              <a:buChar char="•"/>
            </a:pPr>
            <a:r>
              <a:rPr lang="en-US" sz="1300" dirty="0">
                <a:solidFill>
                  <a:schemeClr val="bg1"/>
                </a:solidFill>
              </a:rPr>
              <a:t>Events &amp; webcasts</a:t>
            </a:r>
          </a:p>
          <a:p>
            <a:pPr marL="742950" lvl="1" indent="-228600">
              <a:lnSpc>
                <a:spcPct val="90000"/>
              </a:lnSpc>
              <a:spcBef>
                <a:spcPts val="600"/>
              </a:spcBef>
              <a:buClr>
                <a:srgbClr val="505050"/>
              </a:buClr>
              <a:buSzPct val="90000"/>
              <a:buFont typeface="Arial" panose="020B0604020202020204" pitchFamily="34" charset="0"/>
              <a:buChar char="•"/>
            </a:pPr>
            <a:r>
              <a:rPr lang="en-US" sz="1300" dirty="0">
                <a:solidFill>
                  <a:schemeClr val="bg1"/>
                </a:solidFill>
              </a:rPr>
              <a:t>Social channels</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2" descr="Image result for new modern microsoft campus">
            <a:extLst>
              <a:ext uri="{FF2B5EF4-FFF2-40B4-BE49-F238E27FC236}">
                <a16:creationId xmlns:a16="http://schemas.microsoft.com/office/drawing/2014/main" id="{59B26FA2-E61E-4E0E-8767-7B12DB4F7B9C}"/>
              </a:ext>
            </a:extLst>
          </p:cNvPr>
          <p:cNvPicPr>
            <a:picLocks noGrp="1" noChangeAspect="1" noChangeArrowheads="1"/>
          </p:cNvPicPr>
          <p:nvPr>
            <p:ph idx="1"/>
          </p:nvPr>
        </p:nvPicPr>
        <p:blipFill rotWithShape="1">
          <a:blip r:embed="rId7">
            <a:extLst>
              <a:ext uri="{28A0092B-C50C-407E-A947-70E740481C1C}">
                <a14:useLocalDpi xmlns:a14="http://schemas.microsoft.com/office/drawing/2010/main"/>
              </a:ext>
            </a:extLst>
          </a:blip>
          <a:srcRect l="26226" r="18827"/>
          <a:stretch/>
        </p:blipFill>
        <p:spPr bwMode="auto">
          <a:xfrm>
            <a:off x="6525453" y="10"/>
            <a:ext cx="5666547" cy="6857990"/>
          </a:xfrm>
          <a:prstGeom prst="rect">
            <a:avLst/>
          </a:prstGeom>
          <a:gradFill>
            <a:gsLst>
              <a:gs pos="37000">
                <a:schemeClr val="bg1">
                  <a:alpha val="0"/>
                </a:schemeClr>
              </a:gs>
              <a:gs pos="50000">
                <a:srgbClr val="D2D2D2"/>
              </a:gs>
              <a:gs pos="61000">
                <a:schemeClr val="bg1">
                  <a:alpha val="0"/>
                </a:schemeClr>
              </a:gs>
            </a:gsLst>
            <a:lin ang="16200000" scaled="1"/>
          </a:gradFill>
        </p:spPr>
      </p:pic>
    </p:spTree>
    <p:extLst>
      <p:ext uri="{BB962C8B-B14F-4D97-AF65-F5344CB8AC3E}">
        <p14:creationId xmlns:p14="http://schemas.microsoft.com/office/powerpoint/2010/main" val="4933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1A5802-9FE7-4FE5-B85D-E558A6EC8ADE}"/>
              </a:ext>
            </a:extLst>
          </p:cNvPr>
          <p:cNvSpPr/>
          <p:nvPr/>
        </p:nvSpPr>
        <p:spPr bwMode="auto">
          <a:xfrm>
            <a:off x="0" y="4315326"/>
            <a:ext cx="12192000" cy="254267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dirty="0">
              <a:ln>
                <a:noFill/>
              </a:ln>
              <a:solidFill>
                <a:srgbClr val="A5DFF9"/>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C236BA8-2D57-4DD8-98DA-AFFF5D6C22D4}"/>
              </a:ext>
            </a:extLst>
          </p:cNvPr>
          <p:cNvSpPr/>
          <p:nvPr/>
        </p:nvSpPr>
        <p:spPr bwMode="auto">
          <a:xfrm>
            <a:off x="5133694" y="2445189"/>
            <a:ext cx="1873472" cy="793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180</a:t>
            </a:r>
            <a:r>
              <a:rPr kumimoji="0" lang="en-US" sz="28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ZB</a:t>
            </a:r>
            <a:endParaRPr kumimoji="0" lang="en-US" sz="36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82C737E-1FCF-445B-875D-2992BDA9F346}"/>
              </a:ext>
            </a:extLst>
          </p:cNvPr>
          <p:cNvSpPr/>
          <p:nvPr/>
        </p:nvSpPr>
        <p:spPr bwMode="auto">
          <a:xfrm>
            <a:off x="8328183" y="2377398"/>
            <a:ext cx="2099638" cy="8039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a:t>
            </a:r>
            <a:r>
              <a:rPr kumimoji="0" lang="en-US" sz="54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29</a:t>
            </a:r>
            <a:r>
              <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a:t>
            </a:r>
            <a:endParaRPr kumimoji="0" lang="en-US" sz="5400" b="0" i="0" u="none" strike="noStrike" kern="1200" cap="none" spc="0" normalizeH="0" baseline="0" noProof="0" dirty="0">
              <a:ln>
                <a:noFill/>
              </a:ln>
              <a:solidFill>
                <a:srgbClr val="0070C0"/>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DF9BF66-D867-4240-860E-4051A1A388B0}"/>
              </a:ext>
            </a:extLst>
          </p:cNvPr>
          <p:cNvSpPr/>
          <p:nvPr/>
        </p:nvSpPr>
        <p:spPr bwMode="auto">
          <a:xfrm>
            <a:off x="2395051" y="2445188"/>
            <a:ext cx="1692481" cy="734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80</a:t>
            </a:r>
            <a:r>
              <a:rPr kumimoji="0" lang="en-US" sz="28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B</a:t>
            </a:r>
            <a:endParaRPr kumimoji="0" lang="en-US" sz="5400" b="0" i="0" u="none" strike="noStrike" kern="1200" cap="none" spc="0" normalizeH="0" baseline="0" noProof="0" dirty="0">
              <a:ln>
                <a:noFill/>
              </a:ln>
              <a:solidFill>
                <a:srgbClr val="0070C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336CD39-F66F-4B53-91EF-C111AF9415EC}"/>
              </a:ext>
            </a:extLst>
          </p:cNvPr>
          <p:cNvSpPr txBox="1"/>
          <p:nvPr/>
        </p:nvSpPr>
        <p:spPr>
          <a:xfrm>
            <a:off x="615000" y="6612869"/>
            <a:ext cx="10295467" cy="215444"/>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A5DFF9">
                    <a:lumMod val="75000"/>
                  </a:srgbClr>
                </a:solidFill>
                <a:effectLst/>
                <a:uLnTx/>
                <a:uFillTx/>
                <a:latin typeface="Segoe UI"/>
                <a:ea typeface="+mn-ea"/>
                <a:cs typeface="+mn-cs"/>
              </a:rPr>
              <a:t>Source: Gartner” “Edge Computing Solutions for Industrial IoT, July 2018, Gartner” “Top Strategic IoT Trends and Technologies Through 2023. September 2018, Gartner</a:t>
            </a:r>
          </a:p>
          <a:p>
            <a:pPr marL="228594" marR="0" lvl="0" indent="-228594" algn="l" defTabSz="914377" rtl="0" eaLnBrk="1" fontAlgn="auto" latinLnBrk="0" hangingPunct="1">
              <a:lnSpc>
                <a:spcPct val="100000"/>
              </a:lnSpc>
              <a:spcBef>
                <a:spcPts val="0"/>
              </a:spcBef>
              <a:spcAft>
                <a:spcPts val="0"/>
              </a:spcAft>
              <a:buClrTx/>
              <a:buSzTx/>
              <a:buFont typeface="+mj-lt"/>
              <a:buAutoNum type="arabicPeriod"/>
              <a:tabLst/>
              <a:defRPr/>
            </a:pPr>
            <a:endParaRPr kumimoji="0" lang="en-US" sz="700" b="0" i="0" u="none" strike="noStrike" kern="1200" cap="none" spc="0" normalizeH="0" baseline="0" noProof="0" dirty="0">
              <a:ln>
                <a:noFill/>
              </a:ln>
              <a:solidFill>
                <a:srgbClr val="A5DFF9">
                  <a:lumMod val="75000"/>
                </a:srgbClr>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1E2AB36E-7006-46C8-9C2F-DC339957A97C}"/>
              </a:ext>
            </a:extLst>
          </p:cNvPr>
          <p:cNvSpPr/>
          <p:nvPr/>
        </p:nvSpPr>
        <p:spPr>
          <a:xfrm>
            <a:off x="2568922" y="1484167"/>
            <a:ext cx="7054155" cy="69737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By 2025, </a:t>
            </a: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75% of enterprise-generated data </a:t>
            </a:r>
            <a:r>
              <a:rPr kumimoji="0" lang="en-US" sz="2000" b="0" i="0" u="none" strike="noStrike" kern="1200" cap="none" spc="0" normalizeH="0" baseline="0" noProof="0" dirty="0">
                <a:ln>
                  <a:noFill/>
                </a:ln>
                <a:solidFill>
                  <a:prstClr val="black"/>
                </a:solidFill>
                <a:effectLst/>
                <a:uLnTx/>
                <a:uFillTx/>
                <a:latin typeface="Segoe UI"/>
                <a:ea typeface="+mn-ea"/>
                <a:cs typeface="+mn-cs"/>
              </a:rPr>
              <a:t>will be created and processed at the Edge, up from less than 20% today.</a:t>
            </a:r>
            <a:endParaRPr kumimoji="0" lang="en-US" sz="2000" b="0" i="0" u="none" strike="noStrike" kern="1200" cap="none" spc="0" normalizeH="0" baseline="30000" noProof="0" dirty="0">
              <a:ln>
                <a:noFill/>
              </a:ln>
              <a:solidFill>
                <a:prstClr val="black"/>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1E3B5F86-430F-4BFC-96E0-4AC20A4E3ED7}"/>
              </a:ext>
            </a:extLst>
          </p:cNvPr>
          <p:cNvSpPr/>
          <p:nvPr/>
        </p:nvSpPr>
        <p:spPr>
          <a:xfrm>
            <a:off x="574288" y="4548119"/>
            <a:ext cx="8272533" cy="15916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0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Trends affecting this shift include</a:t>
            </a:r>
          </a:p>
          <a:p>
            <a:pPr marL="121917" marR="0" lvl="0" indent="-280114" algn="l" defTabSz="914202" rtl="0" eaLnBrk="1" fontAlgn="auto" latinLnBrk="0" hangingPunct="1">
              <a:lnSpc>
                <a:spcPct val="100000"/>
              </a:lnSpc>
              <a:spcBef>
                <a:spcPts val="800"/>
              </a:spcBef>
              <a:spcAft>
                <a:spcPts val="0"/>
              </a:spcAft>
              <a:buClrTx/>
              <a:buSzTx/>
              <a:buFont typeface="Arial,Sans-Serif" panose="020B0604020202020204" pitchFamily="34" charset="0"/>
              <a:buChar char="•"/>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Latency, security, bandwidth/connectivity requirements </a:t>
            </a:r>
            <a:r>
              <a:rPr kumimoji="0" lang="en-US" sz="1400" b="0" i="0" u="none" strike="noStrike" kern="1200" cap="none" spc="0" normalizeH="0" baseline="0" noProof="0" dirty="0">
                <a:ln>
                  <a:noFill/>
                </a:ln>
                <a:solidFill>
                  <a:srgbClr val="FFFFFF"/>
                </a:solidFill>
                <a:effectLst/>
                <a:uLnTx/>
                <a:uFillTx/>
                <a:latin typeface="Segoe UI"/>
                <a:ea typeface="+mn-ea"/>
                <a:cs typeface="+mn-cs"/>
              </a:rPr>
              <a:t>push compute needs to the edge</a:t>
            </a:r>
            <a:endParaRPr kumimoji="0" lang="en-US" sz="1600" b="0" i="0" u="none" strike="noStrike" kern="1200" cap="none" spc="0" normalizeH="0" baseline="0" noProof="0" dirty="0">
              <a:ln>
                <a:noFill/>
              </a:ln>
              <a:solidFill>
                <a:srgbClr val="FFFFFF"/>
              </a:solidFill>
              <a:effectLst/>
              <a:uLnTx/>
              <a:uFillTx/>
              <a:latin typeface="Segoe UI"/>
              <a:ea typeface="+mn-ea"/>
              <a:cs typeface="Segoe UI Semibold"/>
            </a:endParaRPr>
          </a:p>
          <a:p>
            <a:pPr marL="121917" marR="0" lvl="0" indent="-280114" algn="l" defTabSz="914202"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New sensors </a:t>
            </a:r>
            <a:r>
              <a:rPr kumimoji="0" lang="en-US" sz="1600" b="0" i="0" u="none" strike="noStrike" kern="1200" cap="none" spc="0" normalizeH="0" baseline="0" noProof="0" dirty="0">
                <a:ln>
                  <a:noFill/>
                </a:ln>
                <a:solidFill>
                  <a:srgbClr val="FFFFFF"/>
                </a:solidFill>
                <a:effectLst/>
                <a:uLnTx/>
                <a:uFillTx/>
                <a:latin typeface="Segoe UI Semibold"/>
                <a:ea typeface="+mn-ea"/>
                <a:cs typeface="Segoe UI Semibold"/>
              </a:rPr>
              <a:t>and chip innovation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enable more compute at lower cost at the edge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121917" marR="0" lvl="0" indent="-280114" algn="l" defTabSz="914202"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5G </a:t>
            </a:r>
            <a:r>
              <a:rPr kumimoji="0" lang="en-US" sz="1600" b="0" i="0" u="none" strike="noStrike" kern="1200" cap="none" spc="0" normalizeH="0" baseline="0" noProof="0" dirty="0">
                <a:ln>
                  <a:noFill/>
                </a:ln>
                <a:solidFill>
                  <a:srgbClr val="FFFFFF"/>
                </a:solidFill>
                <a:effectLst/>
                <a:uLnTx/>
                <a:uFillTx/>
                <a:latin typeface="Segoe UI Semibold"/>
                <a:ea typeface="+mn-ea"/>
                <a:cs typeface="Segoe UI Semibold"/>
              </a:rPr>
              <a:t>and IoT mesh architecture </a:t>
            </a:r>
            <a:r>
              <a:rPr kumimoji="0" lang="en-US" sz="1400" b="0" i="0" u="none" strike="noStrike" kern="1200" cap="none" spc="0" normalizeH="0" baseline="0" noProof="0" dirty="0">
                <a:ln>
                  <a:noFill/>
                </a:ln>
                <a:solidFill>
                  <a:srgbClr val="FFFFFF"/>
                </a:solidFill>
                <a:effectLst/>
                <a:uLnTx/>
                <a:uFillTx/>
                <a:latin typeface="Segoe UI"/>
                <a:ea typeface="+mn-ea"/>
                <a:cs typeface="Segoe UI"/>
              </a:rPr>
              <a:t>accelerate</a:t>
            </a:r>
            <a:r>
              <a:rPr kumimoji="0" lang="en-US" sz="1400" b="0" i="0" u="none" strike="noStrike" kern="1200" cap="none" spc="0" normalizeH="0" baseline="0" noProof="0" dirty="0">
                <a:ln>
                  <a:noFill/>
                </a:ln>
                <a:solidFill>
                  <a:srgbClr val="FFFFFF"/>
                </a:solidFill>
                <a:effectLst/>
                <a:uLnTx/>
                <a:uFillTx/>
                <a:latin typeface="Segoe UI"/>
                <a:ea typeface="+mn-ea"/>
                <a:cs typeface="+mn-cs"/>
              </a:rPr>
              <a:t> distributed computing</a:t>
            </a:r>
          </a:p>
          <a:p>
            <a:pPr marL="121917" marR="0" lvl="0" indent="-280114" algn="l" defTabSz="914202"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Cost inefficiency </a:t>
            </a:r>
            <a:r>
              <a:rPr kumimoji="0" lang="en-US" sz="1400" b="0" i="0" u="none" strike="noStrike" kern="1200" cap="none" spc="0" normalizeH="0" baseline="0" noProof="0" dirty="0">
                <a:ln>
                  <a:noFill/>
                </a:ln>
                <a:solidFill>
                  <a:srgbClr val="FFFFFF"/>
                </a:solidFill>
                <a:effectLst/>
                <a:uLnTx/>
                <a:uFillTx/>
                <a:latin typeface="Segoe UI"/>
                <a:ea typeface="+mn-ea"/>
                <a:cs typeface="+mn-cs"/>
              </a:rPr>
              <a:t>to store everything in the cloud</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7B90973-83E4-40E1-9BEB-347D96DFAA9C}"/>
              </a:ext>
            </a:extLst>
          </p:cNvPr>
          <p:cNvSpPr/>
          <p:nvPr/>
        </p:nvSpPr>
        <p:spPr bwMode="auto">
          <a:xfrm>
            <a:off x="5264566" y="3242912"/>
            <a:ext cx="1873471" cy="740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Amount of data from IoT devices by 2025</a:t>
            </a:r>
            <a:endParaRPr kumimoji="0" lang="en-US" sz="1400" b="0" i="0" u="none" strike="noStrike" kern="1200" cap="none" spc="0" normalizeH="0" baseline="30000" noProof="0" dirty="0">
              <a:ln>
                <a:noFill/>
              </a:ln>
              <a:solidFill>
                <a:prstClr val="black"/>
              </a:soli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DD5E58A5-91DB-4424-B1FC-FBCF8478CBD2}"/>
              </a:ext>
            </a:extLst>
          </p:cNvPr>
          <p:cNvSpPr/>
          <p:nvPr/>
        </p:nvSpPr>
        <p:spPr bwMode="auto">
          <a:xfrm>
            <a:off x="8345401" y="3242912"/>
            <a:ext cx="1773631" cy="7498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CAGR of IoT data, 2018 - 2025</a:t>
            </a:r>
            <a:endParaRPr kumimoji="0" lang="en-US" sz="1400" b="0" i="0" u="none" strike="noStrike" kern="1200" cap="none" spc="0" normalizeH="0" baseline="30000" noProof="0" dirty="0">
              <a:ln>
                <a:noFill/>
              </a:ln>
              <a:solidFill>
                <a:prstClr val="black"/>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7F711864-3A51-4087-B125-7B9F97CB6404}"/>
              </a:ext>
            </a:extLst>
          </p:cNvPr>
          <p:cNvSpPr/>
          <p:nvPr/>
        </p:nvSpPr>
        <p:spPr bwMode="auto">
          <a:xfrm>
            <a:off x="2412270" y="3242912"/>
            <a:ext cx="1692481" cy="6850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Connected IoT devices by 2025</a:t>
            </a:r>
            <a:endParaRPr kumimoji="0" lang="en-US" sz="1400" b="1" i="0" u="none" strike="noStrike" kern="1200" cap="none" spc="0" normalizeH="0" baseline="30000" noProof="0" dirty="0">
              <a:ln>
                <a:noFill/>
              </a:ln>
              <a:solidFill>
                <a:prstClr val="black"/>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D5F26E0B-DA03-48B5-A7CF-C0D9218814DA}"/>
              </a:ext>
            </a:extLst>
          </p:cNvPr>
          <p:cNvGrpSpPr/>
          <p:nvPr/>
        </p:nvGrpSpPr>
        <p:grpSpPr>
          <a:xfrm>
            <a:off x="4281872" y="2482038"/>
            <a:ext cx="3491519" cy="1472539"/>
            <a:chOff x="3175700" y="1229532"/>
            <a:chExt cx="2618639" cy="1164956"/>
          </a:xfrm>
        </p:grpSpPr>
        <p:cxnSp>
          <p:nvCxnSpPr>
            <p:cNvPr id="16" name="Straight Connector 15">
              <a:extLst>
                <a:ext uri="{FF2B5EF4-FFF2-40B4-BE49-F238E27FC236}">
                  <a16:creationId xmlns:a16="http://schemas.microsoft.com/office/drawing/2014/main" id="{84F92DA1-7796-40B7-858D-7596623BB6F2}"/>
                </a:ext>
              </a:extLst>
            </p:cNvPr>
            <p:cNvCxnSpPr/>
            <p:nvPr/>
          </p:nvCxnSpPr>
          <p:spPr>
            <a:xfrm>
              <a:off x="3175700" y="1239864"/>
              <a:ext cx="0" cy="1154624"/>
            </a:xfrm>
            <a:prstGeom prst="line">
              <a:avLst/>
            </a:prstGeom>
            <a:ln w="12700">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A9F15E-1D12-4825-BE1A-DFBB3434B3CD}"/>
                </a:ext>
              </a:extLst>
            </p:cNvPr>
            <p:cNvCxnSpPr/>
            <p:nvPr/>
          </p:nvCxnSpPr>
          <p:spPr>
            <a:xfrm>
              <a:off x="5794339" y="1229532"/>
              <a:ext cx="0" cy="1154624"/>
            </a:xfrm>
            <a:prstGeom prst="line">
              <a:avLst/>
            </a:prstGeom>
            <a:ln w="12700">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281ACE0F-F019-4E08-91A3-C3D2719F5FB5}"/>
              </a:ext>
            </a:extLst>
          </p:cNvPr>
          <p:cNvSpPr/>
          <p:nvPr/>
        </p:nvSpPr>
        <p:spPr>
          <a:xfrm>
            <a:off x="0" y="0"/>
            <a:ext cx="12192000" cy="1323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EC983B5-9A48-4D7B-B092-EFC0D15FDCCB}"/>
              </a:ext>
            </a:extLst>
          </p:cNvPr>
          <p:cNvSpPr/>
          <p:nvPr/>
        </p:nvSpPr>
        <p:spPr>
          <a:xfrm>
            <a:off x="0" y="70338"/>
            <a:ext cx="4616113" cy="1238766"/>
          </a:xfrm>
          <a:prstGeom prst="rect">
            <a:avLst/>
          </a:prstGeom>
          <a:gradFill flip="none" rotWithShape="1">
            <a:gsLst>
              <a:gs pos="3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8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AE326E4F-8DD3-43F6-BC95-F4D990813671}"/>
              </a:ext>
            </a:extLst>
          </p:cNvPr>
          <p:cNvSpPr txBox="1"/>
          <p:nvPr/>
        </p:nvSpPr>
        <p:spPr>
          <a:xfrm>
            <a:off x="454712" y="319150"/>
            <a:ext cx="9011818" cy="707886"/>
          </a:xfrm>
          <a:prstGeom prst="rect">
            <a:avLst/>
          </a:prstGeom>
          <a:noFill/>
          <a:ln>
            <a:noFill/>
          </a:ln>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The IoT landscape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 and compute being pushed to the edge</a:t>
            </a:r>
            <a:endParaRPr kumimoji="0" lang="en-US" sz="1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792396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9398BBF-8A8F-4293-BF85-9D0FA7CF0BF4}"/>
              </a:ext>
            </a:extLst>
          </p:cNvPr>
          <p:cNvGraphicFramePr/>
          <p:nvPr>
            <p:extLst>
              <p:ext uri="{D42A27DB-BD31-4B8C-83A1-F6EECF244321}">
                <p14:modId xmlns:p14="http://schemas.microsoft.com/office/powerpoint/2010/main" val="1383152713"/>
              </p:ext>
            </p:extLst>
          </p:nvPr>
        </p:nvGraphicFramePr>
        <p:xfrm>
          <a:off x="2125609" y="1803115"/>
          <a:ext cx="7940782" cy="4429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Rectangle 20">
            <a:extLst>
              <a:ext uri="{FF2B5EF4-FFF2-40B4-BE49-F238E27FC236}">
                <a16:creationId xmlns:a16="http://schemas.microsoft.com/office/drawing/2014/main" id="{53748119-E36E-4577-A685-9EEFE4379F3A}"/>
              </a:ext>
            </a:extLst>
          </p:cNvPr>
          <p:cNvSpPr/>
          <p:nvPr/>
        </p:nvSpPr>
        <p:spPr>
          <a:xfrm>
            <a:off x="0" y="0"/>
            <a:ext cx="12192000" cy="1323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9F026C5-16C2-4324-859F-6B9D3EFB6AEA}"/>
              </a:ext>
            </a:extLst>
          </p:cNvPr>
          <p:cNvSpPr/>
          <p:nvPr/>
        </p:nvSpPr>
        <p:spPr>
          <a:xfrm>
            <a:off x="0" y="70338"/>
            <a:ext cx="4616113" cy="1238766"/>
          </a:xfrm>
          <a:prstGeom prst="rect">
            <a:avLst/>
          </a:prstGeom>
          <a:gradFill flip="none" rotWithShape="1">
            <a:gsLst>
              <a:gs pos="3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8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102FF317-7F4A-43C8-BE3E-047FF3A7CA74}"/>
              </a:ext>
            </a:extLst>
          </p:cNvPr>
          <p:cNvSpPr txBox="1"/>
          <p:nvPr/>
        </p:nvSpPr>
        <p:spPr>
          <a:xfrm>
            <a:off x="454712" y="319150"/>
            <a:ext cx="9011818" cy="461665"/>
          </a:xfrm>
          <a:prstGeom prst="rect">
            <a:avLst/>
          </a:prstGeom>
          <a:noFill/>
          <a:ln>
            <a:noFill/>
          </a:ln>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Challenges faced in the IoT driven Data landscape</a:t>
            </a:r>
          </a:p>
        </p:txBody>
      </p:sp>
    </p:spTree>
    <p:extLst>
      <p:ext uri="{BB962C8B-B14F-4D97-AF65-F5344CB8AC3E}">
        <p14:creationId xmlns:p14="http://schemas.microsoft.com/office/powerpoint/2010/main" val="2225656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355908-08A1-4A42-B51F-067D4A99F847}"/>
              </a:ext>
            </a:extLst>
          </p:cNvPr>
          <p:cNvSpPr/>
          <p:nvPr/>
        </p:nvSpPr>
        <p:spPr>
          <a:xfrm>
            <a:off x="0" y="0"/>
            <a:ext cx="12192000" cy="1323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F570201-D8A4-4E13-AD7E-A098BEC49E01}"/>
              </a:ext>
            </a:extLst>
          </p:cNvPr>
          <p:cNvSpPr/>
          <p:nvPr/>
        </p:nvSpPr>
        <p:spPr>
          <a:xfrm>
            <a:off x="0" y="70338"/>
            <a:ext cx="4616113" cy="1238766"/>
          </a:xfrm>
          <a:prstGeom prst="rect">
            <a:avLst/>
          </a:prstGeom>
          <a:gradFill flip="none" rotWithShape="1">
            <a:gsLst>
              <a:gs pos="3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8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Connector 88">
            <a:extLst>
              <a:ext uri="{FF2B5EF4-FFF2-40B4-BE49-F238E27FC236}">
                <a16:creationId xmlns:a16="http://schemas.microsoft.com/office/drawing/2014/main" id="{C207CAA2-64F6-42F4-B709-816261975A2F}"/>
              </a:ext>
            </a:extLst>
          </p:cNvPr>
          <p:cNvCxnSpPr>
            <a:cxnSpLocks/>
          </p:cNvCxnSpPr>
          <p:nvPr/>
        </p:nvCxnSpPr>
        <p:spPr>
          <a:xfrm flipH="1" flipV="1">
            <a:off x="1507762" y="2217346"/>
            <a:ext cx="9232650" cy="17452"/>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F0937B3-0D6E-4014-BB2D-7C309D860927}"/>
              </a:ext>
            </a:extLst>
          </p:cNvPr>
          <p:cNvCxnSpPr>
            <a:cxnSpLocks/>
          </p:cNvCxnSpPr>
          <p:nvPr/>
        </p:nvCxnSpPr>
        <p:spPr>
          <a:xfrm flipH="1" flipV="1">
            <a:off x="5118324" y="2233337"/>
            <a:ext cx="4350694" cy="32945"/>
          </a:xfrm>
          <a:prstGeom prst="line">
            <a:avLst/>
          </a:prstGeom>
          <a:ln w="76200">
            <a:solidFill>
              <a:srgbClr val="0070C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33ED6828-89D2-4881-8C1D-94A7A2B3FE88}"/>
              </a:ext>
            </a:extLst>
          </p:cNvPr>
          <p:cNvSpPr/>
          <p:nvPr/>
        </p:nvSpPr>
        <p:spPr>
          <a:xfrm>
            <a:off x="2487050" y="1757570"/>
            <a:ext cx="913498" cy="913498"/>
          </a:xfrm>
          <a:prstGeom prst="ellipse">
            <a:avLst/>
          </a:prstGeom>
          <a:solidFill>
            <a:schemeClr val="bg1">
              <a:lumMod val="6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3CD067EF-F6B2-41BE-9F2E-C344D57828CC}"/>
              </a:ext>
            </a:extLst>
          </p:cNvPr>
          <p:cNvSpPr/>
          <p:nvPr/>
        </p:nvSpPr>
        <p:spPr>
          <a:xfrm>
            <a:off x="6898220" y="1832540"/>
            <a:ext cx="913498" cy="913498"/>
          </a:xfrm>
          <a:prstGeom prst="ellipse">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1D3D41AF-A8AB-4E27-B830-B5F670FD5BA3}"/>
              </a:ext>
            </a:extLst>
          </p:cNvPr>
          <p:cNvSpPr/>
          <p:nvPr/>
        </p:nvSpPr>
        <p:spPr>
          <a:xfrm>
            <a:off x="8942555" y="1810640"/>
            <a:ext cx="913498" cy="913498"/>
          </a:xfrm>
          <a:prstGeom prst="ellipse">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F297EEC6-2BC1-4C10-853F-355C6A211332}"/>
              </a:ext>
            </a:extLst>
          </p:cNvPr>
          <p:cNvSpPr/>
          <p:nvPr/>
        </p:nvSpPr>
        <p:spPr>
          <a:xfrm>
            <a:off x="10760348" y="1615839"/>
            <a:ext cx="1168681" cy="11686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9A94B8A1-884C-4CBB-8ECF-E30314F7DE96}"/>
              </a:ext>
            </a:extLst>
          </p:cNvPr>
          <p:cNvSpPr/>
          <p:nvPr/>
        </p:nvSpPr>
        <p:spPr>
          <a:xfrm>
            <a:off x="503755" y="3995704"/>
            <a:ext cx="5396526" cy="109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6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Develop once, deploy anywhere.</a:t>
            </a: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1A1A1A"/>
                    </a:gs>
                    <a:gs pos="36000">
                      <a:srgbClr val="1A1A1A"/>
                    </a:gs>
                  </a:gsLst>
                  <a:lin ang="5400000" scaled="0"/>
                </a:gradFill>
                <a:effectLst/>
                <a:uLnTx/>
                <a:uFillTx/>
                <a:latin typeface="Segoe UI" panose="020B0502040204020203" pitchFamily="34" charset="0"/>
                <a:ea typeface="+mn-ea"/>
                <a:cs typeface="Segoe UI" panose="020B0502040204020203" pitchFamily="34" charset="0"/>
              </a:rPr>
              <a:t>Extends the #1 data engine to IoT edge &amp; ARM devices</a:t>
            </a: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1A1A1A"/>
                    </a:gs>
                    <a:gs pos="36000">
                      <a:srgbClr val="1A1A1A"/>
                    </a:gs>
                  </a:gsLst>
                  <a:lin ang="5400000" scaled="0"/>
                </a:gradFill>
                <a:effectLst/>
                <a:uLnTx/>
                <a:uFillTx/>
                <a:latin typeface="Segoe UI" panose="020B0502040204020203" pitchFamily="34" charset="0"/>
                <a:ea typeface="+mn-ea"/>
                <a:cs typeface="Segoe UI" panose="020B0502040204020203" pitchFamily="34" charset="0"/>
              </a:rPr>
              <a:t>Built, optimized, &amp; priced specifically for IoT</a:t>
            </a: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1A1A1A"/>
                    </a:gs>
                    <a:gs pos="36000">
                      <a:srgbClr val="1A1A1A"/>
                    </a:gs>
                  </a:gsLst>
                  <a:lin ang="5400000" scaled="0"/>
                </a:gradFill>
                <a:effectLst/>
                <a:uLnTx/>
                <a:uFillTx/>
                <a:latin typeface="Segoe UI" panose="020B0502040204020203" pitchFamily="34" charset="0"/>
                <a:ea typeface="+mn-ea"/>
                <a:cs typeface="Segoe UI" panose="020B0502040204020203" pitchFamily="34" charset="0"/>
              </a:rPr>
              <a:t>No upskilling or retraining needed for SQL customers</a:t>
            </a: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1A1A1A"/>
                    </a:gs>
                    <a:gs pos="36000">
                      <a:srgbClr val="1A1A1A"/>
                    </a:gs>
                  </a:gsLst>
                  <a:lin ang="5400000" scaled="0"/>
                </a:gradFill>
                <a:effectLst/>
                <a:uLnTx/>
                <a:uFillTx/>
                <a:latin typeface="Segoe UI" panose="020B0502040204020203" pitchFamily="34" charset="0"/>
                <a:ea typeface="+mn-ea"/>
                <a:cs typeface="Segoe UI" panose="020B0502040204020203" pitchFamily="34" charset="0"/>
              </a:rPr>
              <a:t>C</a:t>
            </a:r>
            <a:r>
              <a:rPr kumimoji="0" lang="en-US" sz="1200" b="0" i="0" u="none" strike="noStrike" kern="1200" cap="none" spc="0" normalizeH="0" baseline="0" noProof="0" dirty="0" err="1">
                <a:ln>
                  <a:noFill/>
                </a:ln>
                <a:gradFill>
                  <a:gsLst>
                    <a:gs pos="2917">
                      <a:srgbClr val="1A1A1A"/>
                    </a:gs>
                    <a:gs pos="36000">
                      <a:srgbClr val="1A1A1A"/>
                    </a:gs>
                  </a:gsLst>
                  <a:lin ang="5400000" scaled="0"/>
                </a:gradFill>
                <a:effectLst/>
                <a:uLnTx/>
                <a:uFillTx/>
                <a:latin typeface="Segoe UI" panose="020B0502040204020203" pitchFamily="34" charset="0"/>
                <a:ea typeface="+mn-ea"/>
                <a:cs typeface="Segoe UI" panose="020B0502040204020203" pitchFamily="34" charset="0"/>
              </a:rPr>
              <a:t>onnected</a:t>
            </a:r>
            <a:r>
              <a:rPr kumimoji="0" lang="en-US" sz="1200" b="0" i="0" u="none" strike="noStrike" kern="1200" cap="none" spc="0" normalizeH="0" baseline="0" noProof="0" dirty="0">
                <a:ln>
                  <a:noFill/>
                </a:ln>
                <a:gradFill>
                  <a:gsLst>
                    <a:gs pos="2917">
                      <a:srgbClr val="1A1A1A"/>
                    </a:gs>
                    <a:gs pos="36000">
                      <a:srgbClr val="1A1A1A"/>
                    </a:gs>
                  </a:gsLst>
                  <a:lin ang="5400000" scaled="0"/>
                </a:gradFill>
                <a:effectLst/>
                <a:uLnTx/>
                <a:uFillTx/>
                <a:latin typeface="Segoe UI" panose="020B0502040204020203" pitchFamily="34" charset="0"/>
                <a:ea typeface="+mn-ea"/>
                <a:cs typeface="Segoe UI" panose="020B0502040204020203" pitchFamily="34" charset="0"/>
              </a:rPr>
              <a:t>, disconnected, &amp; semi-connected scenarios</a:t>
            </a:r>
          </a:p>
        </p:txBody>
      </p:sp>
      <p:sp>
        <p:nvSpPr>
          <p:cNvPr id="69" name="camera_4" title="Icon of a security camera">
            <a:extLst>
              <a:ext uri="{FF2B5EF4-FFF2-40B4-BE49-F238E27FC236}">
                <a16:creationId xmlns:a16="http://schemas.microsoft.com/office/drawing/2014/main" id="{2EDFC635-C149-4837-99F6-D1F0B8FB338D}"/>
              </a:ext>
            </a:extLst>
          </p:cNvPr>
          <p:cNvSpPr>
            <a:spLocks noChangeAspect="1" noEditPoints="1"/>
          </p:cNvSpPr>
          <p:nvPr/>
        </p:nvSpPr>
        <p:spPr bwMode="auto">
          <a:xfrm>
            <a:off x="11176993" y="1794605"/>
            <a:ext cx="335388" cy="26971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DE6F745F-C158-4E01-8D21-FF4F397AAAB1}"/>
              </a:ext>
            </a:extLst>
          </p:cNvPr>
          <p:cNvSpPr/>
          <p:nvPr/>
        </p:nvSpPr>
        <p:spPr>
          <a:xfrm>
            <a:off x="339081" y="6640721"/>
            <a:ext cx="5641288" cy="1692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rPr>
              <a:t>SQL Database Edge Early Adopter Program Survey, 1/9/20, “What device types will you use for the Azure SQL DB Edge solution. Please select all device types that apply.” Other/Don’t Know 14%</a:t>
            </a:r>
          </a:p>
        </p:txBody>
      </p:sp>
      <p:sp>
        <p:nvSpPr>
          <p:cNvPr id="48" name="TextBox 47">
            <a:extLst>
              <a:ext uri="{FF2B5EF4-FFF2-40B4-BE49-F238E27FC236}">
                <a16:creationId xmlns:a16="http://schemas.microsoft.com/office/drawing/2014/main" id="{C6AA841A-D539-449A-8919-086CC56D3D7C}"/>
              </a:ext>
            </a:extLst>
          </p:cNvPr>
          <p:cNvSpPr txBox="1"/>
          <p:nvPr/>
        </p:nvSpPr>
        <p:spPr>
          <a:xfrm>
            <a:off x="9183146" y="2417601"/>
            <a:ext cx="468398"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32%*</a:t>
            </a:r>
          </a:p>
        </p:txBody>
      </p:sp>
      <p:sp>
        <p:nvSpPr>
          <p:cNvPr id="52" name="TextBox 51">
            <a:extLst>
              <a:ext uri="{FF2B5EF4-FFF2-40B4-BE49-F238E27FC236}">
                <a16:creationId xmlns:a16="http://schemas.microsoft.com/office/drawing/2014/main" id="{1653FB1E-45AD-49ED-A497-72645081A3F0}"/>
              </a:ext>
            </a:extLst>
          </p:cNvPr>
          <p:cNvSpPr txBox="1"/>
          <p:nvPr/>
        </p:nvSpPr>
        <p:spPr>
          <a:xfrm>
            <a:off x="7140848" y="2413321"/>
            <a:ext cx="468398"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36%*</a:t>
            </a:r>
          </a:p>
        </p:txBody>
      </p:sp>
      <p:grpSp>
        <p:nvGrpSpPr>
          <p:cNvPr id="16" name="Group 15">
            <a:extLst>
              <a:ext uri="{FF2B5EF4-FFF2-40B4-BE49-F238E27FC236}">
                <a16:creationId xmlns:a16="http://schemas.microsoft.com/office/drawing/2014/main" id="{580BE571-60EF-4CE8-BB5D-9E50E8340591}"/>
              </a:ext>
            </a:extLst>
          </p:cNvPr>
          <p:cNvGrpSpPr/>
          <p:nvPr/>
        </p:nvGrpSpPr>
        <p:grpSpPr>
          <a:xfrm>
            <a:off x="4964615" y="3557311"/>
            <a:ext cx="7148734" cy="3315687"/>
            <a:chOff x="4855867" y="3098204"/>
            <a:chExt cx="5463639" cy="2534118"/>
          </a:xfrm>
        </p:grpSpPr>
        <p:pic>
          <p:nvPicPr>
            <p:cNvPr id="2" name="Picture 2" descr="See the source image">
              <a:extLst>
                <a:ext uri="{FF2B5EF4-FFF2-40B4-BE49-F238E27FC236}">
                  <a16:creationId xmlns:a16="http://schemas.microsoft.com/office/drawing/2014/main" id="{DD3B4CAF-BBCF-4F6A-AC69-83C16E52F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6597" y="3895104"/>
              <a:ext cx="722909" cy="72358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31C72A03-FBB5-42D8-99B6-64C47A6D4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388443" y="3098204"/>
              <a:ext cx="1870343" cy="252749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2FB1029-32A3-4393-A432-C84A77D42985}"/>
                </a:ext>
              </a:extLst>
            </p:cNvPr>
            <p:cNvGrpSpPr/>
            <p:nvPr/>
          </p:nvGrpSpPr>
          <p:grpSpPr>
            <a:xfrm>
              <a:off x="4855867" y="3242775"/>
              <a:ext cx="3582757" cy="2271357"/>
              <a:chOff x="5696217" y="3903658"/>
              <a:chExt cx="4276655" cy="2711272"/>
            </a:xfrm>
          </p:grpSpPr>
          <p:pic>
            <p:nvPicPr>
              <p:cNvPr id="60" name="Picture 59">
                <a:extLst>
                  <a:ext uri="{FF2B5EF4-FFF2-40B4-BE49-F238E27FC236}">
                    <a16:creationId xmlns:a16="http://schemas.microsoft.com/office/drawing/2014/main" id="{4F022176-8F02-4EC2-8D1B-783AF2294ED5}"/>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9645" t="699" r="30727" b="12401"/>
              <a:stretch/>
            </p:blipFill>
            <p:spPr>
              <a:xfrm>
                <a:off x="7991974" y="3903658"/>
                <a:ext cx="1980898" cy="1951063"/>
              </a:xfrm>
              <a:prstGeom prst="ellipse">
                <a:avLst/>
              </a:prstGeom>
              <a:ln>
                <a:noFill/>
              </a:ln>
            </p:spPr>
          </p:pic>
          <p:pic>
            <p:nvPicPr>
              <p:cNvPr id="1042" name="Picture 18">
                <a:extLst>
                  <a:ext uri="{FF2B5EF4-FFF2-40B4-BE49-F238E27FC236}">
                    <a16:creationId xmlns:a16="http://schemas.microsoft.com/office/drawing/2014/main" id="{8A8FFB80-761E-4C12-A107-5BA90CE539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6217" y="5182948"/>
                <a:ext cx="2209633" cy="12432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ThinkSystem SE350">
                <a:extLst>
                  <a:ext uri="{FF2B5EF4-FFF2-40B4-BE49-F238E27FC236}">
                    <a16:creationId xmlns:a16="http://schemas.microsoft.com/office/drawing/2014/main" id="{9BD8643B-64FF-4050-A3C4-FE807A7635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2173" y="5451538"/>
                <a:ext cx="1637786" cy="1163392"/>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030" name="Picture 6" descr="See the source image">
              <a:extLst>
                <a:ext uri="{FF2B5EF4-FFF2-40B4-BE49-F238E27FC236}">
                  <a16:creationId xmlns:a16="http://schemas.microsoft.com/office/drawing/2014/main" id="{C201406B-BC39-4E84-95A6-7E0C9012514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3704" b="99556" l="10000" r="90000">
                          <a14:foregroundMark x1="42250" y1="11556" x2="43583" y2="21778"/>
                          <a14:foregroundMark x1="34417" y1="25778" x2="39167" y2="38370"/>
                          <a14:foregroundMark x1="40000" y1="12593" x2="39667" y2="13926"/>
                          <a14:foregroundMark x1="52167" y1="3704" x2="59000" y2="20889"/>
                          <a14:foregroundMark x1="48500" y1="6815" x2="48583" y2="11852"/>
                          <a14:foregroundMark x1="33750" y1="89926" x2="36583" y2="99556"/>
                          <a14:foregroundMark x1="36583" y1="99556" x2="36583" y2="99556"/>
                        </a14:backgroundRemoval>
                      </a14:imgEffect>
                    </a14:imgLayer>
                  </a14:imgProps>
                </a:ext>
                <a:ext uri="{28A0092B-C50C-407E-A947-70E740481C1C}">
                  <a14:useLocalDpi xmlns:a14="http://schemas.microsoft.com/office/drawing/2010/main" val="0"/>
                </a:ext>
              </a:extLst>
            </a:blip>
            <a:srcRect/>
            <a:stretch>
              <a:fillRect/>
            </a:stretch>
          </p:blipFill>
          <p:spPr bwMode="auto">
            <a:xfrm>
              <a:off x="7544348" y="4580252"/>
              <a:ext cx="1870345" cy="105207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3E61AA52-BC24-4455-A111-1AC7C8547D3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520" t="6413" r="28718" b="7720"/>
            <a:stretch/>
          </p:blipFill>
          <p:spPr bwMode="auto">
            <a:xfrm>
              <a:off x="7696813" y="5060315"/>
              <a:ext cx="318746" cy="31271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30E0B303-5B29-4CBA-A0BD-20D16A98F6AC}"/>
              </a:ext>
            </a:extLst>
          </p:cNvPr>
          <p:cNvGrpSpPr/>
          <p:nvPr/>
        </p:nvGrpSpPr>
        <p:grpSpPr>
          <a:xfrm>
            <a:off x="339081" y="1623322"/>
            <a:ext cx="1168681" cy="1168681"/>
            <a:chOff x="339081" y="1547542"/>
            <a:chExt cx="1168681" cy="1168681"/>
          </a:xfrm>
        </p:grpSpPr>
        <p:sp>
          <p:nvSpPr>
            <p:cNvPr id="36" name="Oval 35">
              <a:extLst>
                <a:ext uri="{FF2B5EF4-FFF2-40B4-BE49-F238E27FC236}">
                  <a16:creationId xmlns:a16="http://schemas.microsoft.com/office/drawing/2014/main" id="{97BA7E9A-4C5B-44F1-94CF-042BF73017F1}"/>
                </a:ext>
              </a:extLst>
            </p:cNvPr>
            <p:cNvSpPr/>
            <p:nvPr/>
          </p:nvSpPr>
          <p:spPr>
            <a:xfrm>
              <a:off x="339081" y="1547542"/>
              <a:ext cx="1168681" cy="11686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cloud" title="Icon of a cloud">
              <a:extLst>
                <a:ext uri="{FF2B5EF4-FFF2-40B4-BE49-F238E27FC236}">
                  <a16:creationId xmlns:a16="http://schemas.microsoft.com/office/drawing/2014/main" id="{C947288E-CA00-4BAA-9B80-AF7159D5BE36}"/>
                </a:ext>
              </a:extLst>
            </p:cNvPr>
            <p:cNvSpPr>
              <a:spLocks noChangeAspect="1"/>
            </p:cNvSpPr>
            <p:nvPr/>
          </p:nvSpPr>
          <p:spPr bwMode="auto">
            <a:xfrm>
              <a:off x="654255" y="1685202"/>
              <a:ext cx="520087" cy="34955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Rectangle 91">
              <a:extLst>
                <a:ext uri="{FF2B5EF4-FFF2-40B4-BE49-F238E27FC236}">
                  <a16:creationId xmlns:a16="http://schemas.microsoft.com/office/drawing/2014/main" id="{DE80C165-42D5-428D-B764-5DD1E44CECAB}"/>
                </a:ext>
              </a:extLst>
            </p:cNvPr>
            <p:cNvSpPr/>
            <p:nvPr/>
          </p:nvSpPr>
          <p:spPr>
            <a:xfrm>
              <a:off x="373548" y="2161232"/>
              <a:ext cx="1081575" cy="301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Intelligent Cloud</a:t>
              </a:r>
            </a:p>
          </p:txBody>
        </p:sp>
      </p:grpSp>
      <p:sp>
        <p:nvSpPr>
          <p:cNvPr id="22" name="Rectangle 21">
            <a:extLst>
              <a:ext uri="{FF2B5EF4-FFF2-40B4-BE49-F238E27FC236}">
                <a16:creationId xmlns:a16="http://schemas.microsoft.com/office/drawing/2014/main" id="{5BFE85AF-A695-4976-9379-A004C6CDB89D}"/>
              </a:ext>
            </a:extLst>
          </p:cNvPr>
          <p:cNvSpPr/>
          <p:nvPr/>
        </p:nvSpPr>
        <p:spPr>
          <a:xfrm>
            <a:off x="2464478" y="2077062"/>
            <a:ext cx="989263" cy="26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Data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Centers</a:t>
            </a:r>
          </a:p>
        </p:txBody>
      </p:sp>
      <p:sp>
        <p:nvSpPr>
          <p:cNvPr id="49" name="Rectangle 48">
            <a:extLst>
              <a:ext uri="{FF2B5EF4-FFF2-40B4-BE49-F238E27FC236}">
                <a16:creationId xmlns:a16="http://schemas.microsoft.com/office/drawing/2014/main" id="{F98107D9-363E-4DD0-AD59-4D2E0215493F}"/>
              </a:ext>
            </a:extLst>
          </p:cNvPr>
          <p:cNvSpPr/>
          <p:nvPr/>
        </p:nvSpPr>
        <p:spPr>
          <a:xfrm>
            <a:off x="6878011" y="2077448"/>
            <a:ext cx="957051" cy="274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Edge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Gateways</a:t>
            </a:r>
          </a:p>
        </p:txBody>
      </p:sp>
      <p:sp>
        <p:nvSpPr>
          <p:cNvPr id="67" name="Rectangle 66">
            <a:extLst>
              <a:ext uri="{FF2B5EF4-FFF2-40B4-BE49-F238E27FC236}">
                <a16:creationId xmlns:a16="http://schemas.microsoft.com/office/drawing/2014/main" id="{A92D697F-2B5E-4CDD-B2E0-E6329E73102E}"/>
              </a:ext>
            </a:extLst>
          </p:cNvPr>
          <p:cNvSpPr/>
          <p:nvPr/>
        </p:nvSpPr>
        <p:spPr>
          <a:xfrm>
            <a:off x="8879541" y="2075207"/>
            <a:ext cx="1039966" cy="280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IoT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Devices</a:t>
            </a:r>
          </a:p>
        </p:txBody>
      </p:sp>
      <p:sp>
        <p:nvSpPr>
          <p:cNvPr id="98" name="Rectangle 97">
            <a:extLst>
              <a:ext uri="{FF2B5EF4-FFF2-40B4-BE49-F238E27FC236}">
                <a16:creationId xmlns:a16="http://schemas.microsoft.com/office/drawing/2014/main" id="{9781892C-4226-43BA-B468-4981CF5D5590}"/>
              </a:ext>
            </a:extLst>
          </p:cNvPr>
          <p:cNvSpPr/>
          <p:nvPr/>
        </p:nvSpPr>
        <p:spPr>
          <a:xfrm>
            <a:off x="10803900" y="2214319"/>
            <a:ext cx="1081575" cy="301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Intelligent Edge</a:t>
            </a:r>
          </a:p>
        </p:txBody>
      </p:sp>
      <p:sp>
        <p:nvSpPr>
          <p:cNvPr id="99" name="Oval 98">
            <a:extLst>
              <a:ext uri="{FF2B5EF4-FFF2-40B4-BE49-F238E27FC236}">
                <a16:creationId xmlns:a16="http://schemas.microsoft.com/office/drawing/2014/main" id="{68574395-8A5B-4280-BEC8-459644AE82F1}"/>
              </a:ext>
            </a:extLst>
          </p:cNvPr>
          <p:cNvSpPr/>
          <p:nvPr/>
        </p:nvSpPr>
        <p:spPr>
          <a:xfrm>
            <a:off x="4651805" y="1810640"/>
            <a:ext cx="913498" cy="913498"/>
          </a:xfrm>
          <a:prstGeom prst="ellipse">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C79052B8-7F2B-420A-946D-4B0DEB3952EB}"/>
              </a:ext>
            </a:extLst>
          </p:cNvPr>
          <p:cNvSpPr txBox="1"/>
          <p:nvPr/>
        </p:nvSpPr>
        <p:spPr>
          <a:xfrm>
            <a:off x="8890292" y="2949662"/>
            <a:ext cx="1048685" cy="4770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Lower Boundary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rPr>
              <a:t>1 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rPr>
              <a:t>1 GB memory</a:t>
            </a:r>
          </a:p>
        </p:txBody>
      </p:sp>
      <p:sp>
        <p:nvSpPr>
          <p:cNvPr id="41" name="TextBox 40">
            <a:extLst>
              <a:ext uri="{FF2B5EF4-FFF2-40B4-BE49-F238E27FC236}">
                <a16:creationId xmlns:a16="http://schemas.microsoft.com/office/drawing/2014/main" id="{6807DDA6-AE95-4952-991E-9DFA434AC152}"/>
              </a:ext>
            </a:extLst>
          </p:cNvPr>
          <p:cNvSpPr txBox="1"/>
          <p:nvPr/>
        </p:nvSpPr>
        <p:spPr>
          <a:xfrm>
            <a:off x="4610613" y="2931061"/>
            <a:ext cx="1048685" cy="4770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Upper Boundary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rPr>
              <a:t>16 core (3p HW)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rPr>
              <a:t>No limit (1p HW) </a:t>
            </a:r>
          </a:p>
        </p:txBody>
      </p:sp>
      <p:sp>
        <p:nvSpPr>
          <p:cNvPr id="11" name="Isosceles Triangle 10">
            <a:extLst>
              <a:ext uri="{FF2B5EF4-FFF2-40B4-BE49-F238E27FC236}">
                <a16:creationId xmlns:a16="http://schemas.microsoft.com/office/drawing/2014/main" id="{5EE3076B-2719-4B07-A0D4-A73A7D5804F6}"/>
              </a:ext>
            </a:extLst>
          </p:cNvPr>
          <p:cNvSpPr/>
          <p:nvPr/>
        </p:nvSpPr>
        <p:spPr>
          <a:xfrm rot="10800000">
            <a:off x="5063941" y="2801591"/>
            <a:ext cx="108765" cy="937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Isosceles Triangle 46">
            <a:extLst>
              <a:ext uri="{FF2B5EF4-FFF2-40B4-BE49-F238E27FC236}">
                <a16:creationId xmlns:a16="http://schemas.microsoft.com/office/drawing/2014/main" id="{C90EBAE8-F308-48FA-B2E5-A874317765C2}"/>
              </a:ext>
            </a:extLst>
          </p:cNvPr>
          <p:cNvSpPr/>
          <p:nvPr/>
        </p:nvSpPr>
        <p:spPr>
          <a:xfrm rot="10800000">
            <a:off x="9360253" y="2792003"/>
            <a:ext cx="108765" cy="937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FB154C7A-E0F9-4D98-AB8F-23B82B285D8D}"/>
              </a:ext>
            </a:extLst>
          </p:cNvPr>
          <p:cNvSpPr txBox="1"/>
          <p:nvPr/>
        </p:nvSpPr>
        <p:spPr>
          <a:xfrm>
            <a:off x="4900757" y="2388911"/>
            <a:ext cx="468398"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18%*</a:t>
            </a:r>
          </a:p>
        </p:txBody>
      </p:sp>
      <p:sp>
        <p:nvSpPr>
          <p:cNvPr id="71" name="Rectangle 70">
            <a:extLst>
              <a:ext uri="{FF2B5EF4-FFF2-40B4-BE49-F238E27FC236}">
                <a16:creationId xmlns:a16="http://schemas.microsoft.com/office/drawing/2014/main" id="{661C0724-E3D6-4EF3-8B33-D3415CA9E0C2}"/>
              </a:ext>
            </a:extLst>
          </p:cNvPr>
          <p:cNvSpPr/>
          <p:nvPr/>
        </p:nvSpPr>
        <p:spPr>
          <a:xfrm>
            <a:off x="4599554" y="2087566"/>
            <a:ext cx="1037540" cy="255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Edge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Servers</a:t>
            </a:r>
          </a:p>
        </p:txBody>
      </p:sp>
      <p:sp>
        <p:nvSpPr>
          <p:cNvPr id="40" name="TextBox 39">
            <a:extLst>
              <a:ext uri="{FF2B5EF4-FFF2-40B4-BE49-F238E27FC236}">
                <a16:creationId xmlns:a16="http://schemas.microsoft.com/office/drawing/2014/main" id="{76CE7765-DB1B-4793-8E48-C1F6247793F3}"/>
              </a:ext>
            </a:extLst>
          </p:cNvPr>
          <p:cNvSpPr txBox="1"/>
          <p:nvPr/>
        </p:nvSpPr>
        <p:spPr>
          <a:xfrm>
            <a:off x="286442" y="2933075"/>
            <a:ext cx="1168681"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Azure SQL</a:t>
            </a:r>
          </a:p>
        </p:txBody>
      </p:sp>
      <p:sp>
        <p:nvSpPr>
          <p:cNvPr id="5" name="TextBox 4">
            <a:extLst>
              <a:ext uri="{FF2B5EF4-FFF2-40B4-BE49-F238E27FC236}">
                <a16:creationId xmlns:a16="http://schemas.microsoft.com/office/drawing/2014/main" id="{BF1B1E67-250C-49EE-B1CB-EB7B2E5894E5}"/>
              </a:ext>
            </a:extLst>
          </p:cNvPr>
          <p:cNvSpPr txBox="1"/>
          <p:nvPr/>
        </p:nvSpPr>
        <p:spPr>
          <a:xfrm>
            <a:off x="2316653" y="2946711"/>
            <a:ext cx="1168681"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SQL Server</a:t>
            </a:r>
          </a:p>
        </p:txBody>
      </p:sp>
      <p:cxnSp>
        <p:nvCxnSpPr>
          <p:cNvPr id="9" name="Straight Arrow Connector 8">
            <a:extLst>
              <a:ext uri="{FF2B5EF4-FFF2-40B4-BE49-F238E27FC236}">
                <a16:creationId xmlns:a16="http://schemas.microsoft.com/office/drawing/2014/main" id="{A4F41CA6-E00C-4E05-9E8A-8845958119D6}"/>
              </a:ext>
            </a:extLst>
          </p:cNvPr>
          <p:cNvCxnSpPr>
            <a:stCxn id="40" idx="3"/>
            <a:endCxn id="5" idx="1"/>
          </p:cNvCxnSpPr>
          <p:nvPr/>
        </p:nvCxnSpPr>
        <p:spPr>
          <a:xfrm>
            <a:off x="1455123" y="3063880"/>
            <a:ext cx="861530" cy="13636"/>
          </a:xfrm>
          <a:prstGeom prst="straightConnector1">
            <a:avLst/>
          </a:prstGeom>
          <a:ln>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AFDC275-70B2-4750-9DF6-E5776B2AFB23}"/>
              </a:ext>
            </a:extLst>
          </p:cNvPr>
          <p:cNvCxnSpPr>
            <a:cxnSpLocks/>
          </p:cNvCxnSpPr>
          <p:nvPr/>
        </p:nvCxnSpPr>
        <p:spPr>
          <a:xfrm>
            <a:off x="3410936" y="3070698"/>
            <a:ext cx="1120162" cy="17730"/>
          </a:xfrm>
          <a:prstGeom prst="straightConnector1">
            <a:avLst/>
          </a:prstGeom>
          <a:ln>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93FD0-30F7-43A6-A9A3-0AE2A62098EA}"/>
              </a:ext>
            </a:extLst>
          </p:cNvPr>
          <p:cNvSpPr txBox="1"/>
          <p:nvPr/>
        </p:nvSpPr>
        <p:spPr>
          <a:xfrm>
            <a:off x="10736877" y="2946711"/>
            <a:ext cx="1168681"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Azure Sphere</a:t>
            </a:r>
          </a:p>
        </p:txBody>
      </p:sp>
      <p:pic>
        <p:nvPicPr>
          <p:cNvPr id="8" name="Picture 7" descr="A picture containing drawing&#10;&#10;Description automatically generated">
            <a:extLst>
              <a:ext uri="{FF2B5EF4-FFF2-40B4-BE49-F238E27FC236}">
                <a16:creationId xmlns:a16="http://schemas.microsoft.com/office/drawing/2014/main" id="{E3B9251E-A96E-440D-A7D5-83A02C0B99D7}"/>
              </a:ext>
            </a:extLst>
          </p:cNvPr>
          <p:cNvPicPr>
            <a:picLocks noChangeAspect="1"/>
          </p:cNvPicPr>
          <p:nvPr/>
        </p:nvPicPr>
        <p:blipFill rotWithShape="1">
          <a:blip r:embed="rId11">
            <a:extLst>
              <a:ext uri="{28A0092B-C50C-407E-A947-70E740481C1C}">
                <a14:useLocalDpi xmlns:a14="http://schemas.microsoft.com/office/drawing/2010/main" val="0"/>
              </a:ext>
            </a:extLst>
          </a:blip>
          <a:srcRect r="7689"/>
          <a:stretch/>
        </p:blipFill>
        <p:spPr>
          <a:xfrm>
            <a:off x="7267919" y="93138"/>
            <a:ext cx="4845430" cy="1167136"/>
          </a:xfrm>
          <a:prstGeom prst="rect">
            <a:avLst/>
          </a:prstGeom>
        </p:spPr>
      </p:pic>
      <p:sp>
        <p:nvSpPr>
          <p:cNvPr id="13" name="TextBox 12">
            <a:extLst>
              <a:ext uri="{FF2B5EF4-FFF2-40B4-BE49-F238E27FC236}">
                <a16:creationId xmlns:a16="http://schemas.microsoft.com/office/drawing/2014/main" id="{BFAFBD9D-8DD6-4A32-8EDF-1588AE69B040}"/>
              </a:ext>
            </a:extLst>
          </p:cNvPr>
          <p:cNvSpPr txBox="1"/>
          <p:nvPr/>
        </p:nvSpPr>
        <p:spPr>
          <a:xfrm>
            <a:off x="454712" y="319150"/>
            <a:ext cx="9011818" cy="707886"/>
          </a:xfrm>
          <a:prstGeom prst="rect">
            <a:avLst/>
          </a:prstGeom>
          <a:noFill/>
          <a:ln>
            <a:noFill/>
          </a:ln>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Azure SQL Edge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Meeting the demands of IoT edge data &amp; compute - with the world’s #1 data engine </a:t>
            </a:r>
            <a:endParaRPr kumimoji="0" lang="en-US" sz="1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51" name="TextBox 50">
            <a:extLst>
              <a:ext uri="{FF2B5EF4-FFF2-40B4-BE49-F238E27FC236}">
                <a16:creationId xmlns:a16="http://schemas.microsoft.com/office/drawing/2014/main" id="{77C87DE8-A722-4798-A54E-78C43EB4C0DD}"/>
              </a:ext>
            </a:extLst>
          </p:cNvPr>
          <p:cNvSpPr txBox="1"/>
          <p:nvPr/>
        </p:nvSpPr>
        <p:spPr>
          <a:xfrm>
            <a:off x="4242543" y="6236818"/>
            <a:ext cx="2300705"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i="1" dirty="0">
                <a:solidFill>
                  <a:prstClr val="white">
                    <a:lumMod val="50000"/>
                  </a:prstClr>
                </a:solidFill>
                <a:latin typeface="Segoe UI" panose="020B0502040204020203" pitchFamily="34" charset="0"/>
                <a:cs typeface="Segoe UI" panose="020B0502040204020203" pitchFamily="34" charset="0"/>
              </a:rPr>
              <a:t>All images for</a:t>
            </a:r>
            <a:r>
              <a:rPr kumimoji="0" lang="en-US" sz="6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example purposes only.</a:t>
            </a:r>
            <a:endParaRPr kumimoji="0" lang="en-US" sz="6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337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Connector 62">
            <a:extLst>
              <a:ext uri="{FF2B5EF4-FFF2-40B4-BE49-F238E27FC236}">
                <a16:creationId xmlns:a16="http://schemas.microsoft.com/office/drawing/2014/main" id="{06E516F5-C624-4127-82B3-9B48B28EF637}"/>
              </a:ext>
            </a:extLst>
          </p:cNvPr>
          <p:cNvCxnSpPr>
            <a:cxnSpLocks/>
          </p:cNvCxnSpPr>
          <p:nvPr/>
        </p:nvCxnSpPr>
        <p:spPr>
          <a:xfrm>
            <a:off x="2413105" y="5408933"/>
            <a:ext cx="7167623" cy="0"/>
          </a:xfrm>
          <a:prstGeom prst="line">
            <a:avLst/>
          </a:prstGeom>
          <a:noFill/>
          <a:ln w="31750">
            <a:solidFill>
              <a:schemeClr val="accent2"/>
            </a:solidFill>
            <a:miter lim="800000"/>
            <a:headEnd type="triangle" w="lg" len="lg"/>
            <a:tailEnd type="triangle" w="lg" len="lg"/>
          </a:ln>
          <a:effectLst/>
        </p:spPr>
        <p:style>
          <a:lnRef idx="1">
            <a:schemeClr val="accent2"/>
          </a:lnRef>
          <a:fillRef idx="3">
            <a:schemeClr val="accent2"/>
          </a:fillRef>
          <a:effectRef idx="2">
            <a:schemeClr val="accent2"/>
          </a:effectRef>
          <a:fontRef idx="minor">
            <a:schemeClr val="lt1"/>
          </a:fontRef>
        </p:style>
      </p:cxnSp>
      <p:sp>
        <p:nvSpPr>
          <p:cNvPr id="83" name="TextBox 82">
            <a:extLst>
              <a:ext uri="{FF2B5EF4-FFF2-40B4-BE49-F238E27FC236}">
                <a16:creationId xmlns:a16="http://schemas.microsoft.com/office/drawing/2014/main" id="{B5ACAF76-AF13-4614-BC67-40D1E4115358}"/>
              </a:ext>
            </a:extLst>
          </p:cNvPr>
          <p:cNvSpPr txBox="1"/>
          <p:nvPr/>
        </p:nvSpPr>
        <p:spPr>
          <a:xfrm>
            <a:off x="6307051" y="4982865"/>
            <a:ext cx="31456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DEPLOY ANYWHERE</a:t>
            </a:r>
          </a:p>
        </p:txBody>
      </p:sp>
      <p:grpSp>
        <p:nvGrpSpPr>
          <p:cNvPr id="84" name="Group 83">
            <a:extLst>
              <a:ext uri="{FF2B5EF4-FFF2-40B4-BE49-F238E27FC236}">
                <a16:creationId xmlns:a16="http://schemas.microsoft.com/office/drawing/2014/main" id="{F22BDD05-96A5-4FDD-A0C8-3EEE5C3ED9A7}"/>
              </a:ext>
            </a:extLst>
          </p:cNvPr>
          <p:cNvGrpSpPr/>
          <p:nvPr/>
        </p:nvGrpSpPr>
        <p:grpSpPr>
          <a:xfrm>
            <a:off x="5665595" y="5104233"/>
            <a:ext cx="641457" cy="472505"/>
            <a:chOff x="688345" y="5312797"/>
            <a:chExt cx="690592" cy="475157"/>
          </a:xfrm>
          <a:solidFill>
            <a:schemeClr val="accent4">
              <a:lumMod val="60000"/>
              <a:lumOff val="40000"/>
            </a:schemeClr>
          </a:solidFill>
        </p:grpSpPr>
        <p:sp>
          <p:nvSpPr>
            <p:cNvPr id="85" name="Rectangle 84">
              <a:extLst>
                <a:ext uri="{FF2B5EF4-FFF2-40B4-BE49-F238E27FC236}">
                  <a16:creationId xmlns:a16="http://schemas.microsoft.com/office/drawing/2014/main" id="{EE8F6808-7CF1-46ED-A62C-43CFEEEAEAB7}"/>
                </a:ext>
              </a:extLst>
            </p:cNvPr>
            <p:cNvSpPr/>
            <p:nvPr/>
          </p:nvSpPr>
          <p:spPr bwMode="auto">
            <a:xfrm>
              <a:off x="688345" y="5312797"/>
              <a:ext cx="227991" cy="474669"/>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2EAB46C3-917B-4259-8798-65F3982B3B61}"/>
                </a:ext>
              </a:extLst>
            </p:cNvPr>
            <p:cNvSpPr/>
            <p:nvPr/>
          </p:nvSpPr>
          <p:spPr bwMode="auto">
            <a:xfrm>
              <a:off x="942003" y="5432398"/>
              <a:ext cx="227991" cy="355068"/>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FA805EB8-8099-4F6A-A302-ACA5459C2A5E}"/>
                </a:ext>
              </a:extLst>
            </p:cNvPr>
            <p:cNvSpPr/>
            <p:nvPr/>
          </p:nvSpPr>
          <p:spPr bwMode="auto">
            <a:xfrm>
              <a:off x="1194911" y="5552000"/>
              <a:ext cx="184026" cy="235466"/>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09C31B14-FD20-4E9F-9012-A14C8C23CF64}"/>
                </a:ext>
              </a:extLst>
            </p:cNvPr>
            <p:cNvSpPr/>
            <p:nvPr/>
          </p:nvSpPr>
          <p:spPr bwMode="auto">
            <a:xfrm>
              <a:off x="776177" y="5686987"/>
              <a:ext cx="52326" cy="100479"/>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74B97F11-B6BD-4D66-82F3-4E2439B74C9F}"/>
                </a:ext>
              </a:extLst>
            </p:cNvPr>
            <p:cNvSpPr/>
            <p:nvPr/>
          </p:nvSpPr>
          <p:spPr bwMode="auto">
            <a:xfrm>
              <a:off x="1029835" y="5686987"/>
              <a:ext cx="52326" cy="100479"/>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7F258978-E1FC-4A26-8CE5-318BA8840CEB}"/>
                </a:ext>
              </a:extLst>
            </p:cNvPr>
            <p:cNvSpPr/>
            <p:nvPr/>
          </p:nvSpPr>
          <p:spPr bwMode="auto">
            <a:xfrm>
              <a:off x="1261104" y="5692672"/>
              <a:ext cx="49221" cy="95282"/>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1" name="Rectangle 90">
            <a:extLst>
              <a:ext uri="{FF2B5EF4-FFF2-40B4-BE49-F238E27FC236}">
                <a16:creationId xmlns:a16="http://schemas.microsoft.com/office/drawing/2014/main" id="{3EEA5EA5-1B16-4500-9259-8FDFDD314AAF}"/>
              </a:ext>
            </a:extLst>
          </p:cNvPr>
          <p:cNvSpPr/>
          <p:nvPr/>
        </p:nvSpPr>
        <p:spPr>
          <a:xfrm>
            <a:off x="1508434" y="5666262"/>
            <a:ext cx="90467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D7D31"/>
                </a:solidFill>
                <a:effectLst/>
                <a:uLnTx/>
                <a:uFillTx/>
                <a:latin typeface="Segoe UI Semibold"/>
                <a:ea typeface="+mn-ea"/>
                <a:cs typeface="+mn-cs"/>
              </a:rPr>
              <a:t>Azure SQL</a:t>
            </a:r>
            <a:endParaRPr kumimoji="0" lang="en-US" sz="12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3CBCDA01-CF85-4381-8BF6-4D5526E05624}"/>
              </a:ext>
            </a:extLst>
          </p:cNvPr>
          <p:cNvSpPr/>
          <p:nvPr/>
        </p:nvSpPr>
        <p:spPr>
          <a:xfrm>
            <a:off x="5511304" y="5666262"/>
            <a:ext cx="94782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D7D31"/>
                </a:solidFill>
                <a:effectLst/>
                <a:uLnTx/>
                <a:uFillTx/>
                <a:latin typeface="Segoe UI Semibold"/>
                <a:ea typeface="+mn-ea"/>
                <a:cs typeface="+mn-cs"/>
              </a:rPr>
              <a:t>SQL Server</a:t>
            </a:r>
            <a:endParaRPr kumimoji="0" lang="en-US" sz="12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E7FA6721-2A85-45E6-9F5A-F9AC1731EE19}"/>
              </a:ext>
            </a:extLst>
          </p:cNvPr>
          <p:cNvSpPr/>
          <p:nvPr/>
        </p:nvSpPr>
        <p:spPr>
          <a:xfrm>
            <a:off x="9389366" y="5666262"/>
            <a:ext cx="1294200" cy="276999"/>
          </a:xfrm>
          <a:prstGeom prst="rect">
            <a:avLst/>
          </a:prstGeom>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7D31"/>
                </a:solidFill>
                <a:effectLst/>
                <a:uLnTx/>
                <a:uFillTx/>
                <a:latin typeface="Segoe UI Semibold"/>
                <a:ea typeface="+mn-ea"/>
                <a:cs typeface="+mn-cs"/>
              </a:rPr>
              <a:t>Azure SQL Edge</a:t>
            </a:r>
            <a:endParaRPr kumimoji="0" lang="en-US" sz="12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82C56612-C17A-4811-BC07-6B0A2252D068}"/>
              </a:ext>
            </a:extLst>
          </p:cNvPr>
          <p:cNvCxnSpPr>
            <a:cxnSpLocks/>
          </p:cNvCxnSpPr>
          <p:nvPr/>
        </p:nvCxnSpPr>
        <p:spPr>
          <a:xfrm>
            <a:off x="2140796" y="4455887"/>
            <a:ext cx="9234933" cy="0"/>
          </a:xfrm>
          <a:prstGeom prst="line">
            <a:avLst/>
          </a:prstGeom>
          <a:noFill/>
          <a:ln w="6350">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05" name="Group 104">
            <a:extLst>
              <a:ext uri="{FF2B5EF4-FFF2-40B4-BE49-F238E27FC236}">
                <a16:creationId xmlns:a16="http://schemas.microsoft.com/office/drawing/2014/main" id="{12E3B1B8-7209-44E1-B717-875EBA211729}"/>
              </a:ext>
            </a:extLst>
          </p:cNvPr>
          <p:cNvGrpSpPr/>
          <p:nvPr/>
        </p:nvGrpSpPr>
        <p:grpSpPr>
          <a:xfrm>
            <a:off x="699865" y="2892050"/>
            <a:ext cx="1795338" cy="893005"/>
            <a:chOff x="590448" y="3387169"/>
            <a:chExt cx="1795338" cy="893005"/>
          </a:xfrm>
        </p:grpSpPr>
        <p:sp>
          <p:nvSpPr>
            <p:cNvPr id="43" name="Rectangle 42">
              <a:extLst>
                <a:ext uri="{FF2B5EF4-FFF2-40B4-BE49-F238E27FC236}">
                  <a16:creationId xmlns:a16="http://schemas.microsoft.com/office/drawing/2014/main" id="{9F5F5BE8-334D-49EA-8358-8D9A10EBC798}"/>
                </a:ext>
              </a:extLst>
            </p:cNvPr>
            <p:cNvSpPr/>
            <p:nvPr/>
          </p:nvSpPr>
          <p:spPr bwMode="auto">
            <a:xfrm>
              <a:off x="735216" y="3387169"/>
              <a:ext cx="1505803" cy="630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Data s</a:t>
              </a:r>
              <a:r>
                <a:rPr kumimoji="0" lang="en-US" sz="1600" b="0" i="0" u="none" strike="noStrike" kern="1200" cap="none" spc="0" normalizeH="0" baseline="0" noProof="0" dirty="0" err="1">
                  <a:ln>
                    <a:noFill/>
                  </a:ln>
                  <a:solidFill>
                    <a:prstClr val="black"/>
                  </a:solidFill>
                  <a:effectLst/>
                  <a:uLnTx/>
                  <a:uFillTx/>
                  <a:latin typeface="Segoe UI Semibold"/>
                  <a:ea typeface="+mn-ea"/>
                  <a:cs typeface="+mn-cs"/>
                </a:rPr>
                <a:t>treaming</a:t>
              </a:r>
              <a:endParaRPr kumimoji="0" lang="en-US" sz="16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built-in</a:t>
              </a:r>
            </a:p>
          </p:txBody>
        </p:sp>
        <p:sp>
          <p:nvSpPr>
            <p:cNvPr id="95" name="Text Placeholder 12">
              <a:extLst>
                <a:ext uri="{FF2B5EF4-FFF2-40B4-BE49-F238E27FC236}">
                  <a16:creationId xmlns:a16="http://schemas.microsoft.com/office/drawing/2014/main" id="{8F86EBA7-12EE-42BF-AAA5-4237FE65530F}"/>
                </a:ext>
              </a:extLst>
            </p:cNvPr>
            <p:cNvSpPr txBox="1">
              <a:spLocks/>
            </p:cNvSpPr>
            <p:nvPr/>
          </p:nvSpPr>
          <p:spPr>
            <a:xfrm>
              <a:off x="590448" y="3972397"/>
              <a:ext cx="1795338" cy="3077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Easy-to-use, low-latency, real-time analytics with Azure Stream Analytics</a:t>
              </a:r>
            </a:p>
          </p:txBody>
        </p:sp>
      </p:grpSp>
      <p:grpSp>
        <p:nvGrpSpPr>
          <p:cNvPr id="104" name="Group 103">
            <a:extLst>
              <a:ext uri="{FF2B5EF4-FFF2-40B4-BE49-F238E27FC236}">
                <a16:creationId xmlns:a16="http://schemas.microsoft.com/office/drawing/2014/main" id="{E00C0038-6463-4E47-8E6E-3C7603DB0672}"/>
              </a:ext>
            </a:extLst>
          </p:cNvPr>
          <p:cNvGrpSpPr/>
          <p:nvPr/>
        </p:nvGrpSpPr>
        <p:grpSpPr>
          <a:xfrm>
            <a:off x="2773638" y="2886069"/>
            <a:ext cx="1795338" cy="879032"/>
            <a:chOff x="2364329" y="3381188"/>
            <a:chExt cx="1795338" cy="879032"/>
          </a:xfrm>
        </p:grpSpPr>
        <p:sp>
          <p:nvSpPr>
            <p:cNvPr id="22" name="Rectangle 21">
              <a:extLst>
                <a:ext uri="{FF2B5EF4-FFF2-40B4-BE49-F238E27FC236}">
                  <a16:creationId xmlns:a16="http://schemas.microsoft.com/office/drawing/2014/main" id="{4E66A466-E9DB-4517-8B3B-140997F98D81}"/>
                </a:ext>
              </a:extLst>
            </p:cNvPr>
            <p:cNvSpPr/>
            <p:nvPr/>
          </p:nvSpPr>
          <p:spPr bwMode="auto">
            <a:xfrm>
              <a:off x="2662515" y="3381188"/>
              <a:ext cx="1198967" cy="630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Time-series</a:t>
              </a:r>
            </a:p>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built-in</a:t>
              </a:r>
            </a:p>
          </p:txBody>
        </p:sp>
        <p:sp>
          <p:nvSpPr>
            <p:cNvPr id="97" name="Text Placeholder 12">
              <a:extLst>
                <a:ext uri="{FF2B5EF4-FFF2-40B4-BE49-F238E27FC236}">
                  <a16:creationId xmlns:a16="http://schemas.microsoft.com/office/drawing/2014/main" id="{28C1B93A-D4BE-4910-96B9-0799A6969DEC}"/>
                </a:ext>
              </a:extLst>
            </p:cNvPr>
            <p:cNvSpPr txBox="1">
              <a:spLocks/>
            </p:cNvSpPr>
            <p:nvPr/>
          </p:nvSpPr>
          <p:spPr>
            <a:xfrm>
              <a:off x="2364329" y="3952443"/>
              <a:ext cx="1795338" cy="3077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Stream, store, and analyze data using time-windowing, aggregation, &amp; filtering</a:t>
              </a:r>
            </a:p>
          </p:txBody>
        </p:sp>
      </p:grpSp>
      <p:sp>
        <p:nvSpPr>
          <p:cNvPr id="46" name="Rectangle 45">
            <a:extLst>
              <a:ext uri="{FF2B5EF4-FFF2-40B4-BE49-F238E27FC236}">
                <a16:creationId xmlns:a16="http://schemas.microsoft.com/office/drawing/2014/main" id="{A5EDD507-F221-4A89-BC46-C2A6653A9BC3}"/>
              </a:ext>
            </a:extLst>
          </p:cNvPr>
          <p:cNvSpPr/>
          <p:nvPr/>
        </p:nvSpPr>
        <p:spPr bwMode="auto">
          <a:xfrm>
            <a:off x="5119809" y="2948335"/>
            <a:ext cx="1910014" cy="459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Native data m</a:t>
            </a:r>
            <a:r>
              <a:rPr kumimoji="0" lang="en-US" sz="1600" b="0" i="0" u="none" strike="noStrike" kern="1200" cap="none" spc="0" normalizeH="0" baseline="0" noProof="0" dirty="0" err="1">
                <a:ln>
                  <a:noFill/>
                </a:ln>
                <a:solidFill>
                  <a:prstClr val="black"/>
                </a:solidFill>
                <a:effectLst/>
                <a:uLnTx/>
                <a:uFillTx/>
                <a:latin typeface="Segoe UI Semibold"/>
                <a:ea typeface="+mn-ea"/>
                <a:cs typeface="+mn-cs"/>
              </a:rPr>
              <a:t>ovement</a:t>
            </a: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 to Azure</a:t>
            </a:r>
          </a:p>
        </p:txBody>
      </p:sp>
      <p:sp>
        <p:nvSpPr>
          <p:cNvPr id="98" name="Text Placeholder 12">
            <a:extLst>
              <a:ext uri="{FF2B5EF4-FFF2-40B4-BE49-F238E27FC236}">
                <a16:creationId xmlns:a16="http://schemas.microsoft.com/office/drawing/2014/main" id="{8ECB34E8-190D-496D-BA38-D10985625CC3}"/>
              </a:ext>
            </a:extLst>
          </p:cNvPr>
          <p:cNvSpPr txBox="1">
            <a:spLocks/>
          </p:cNvSpPr>
          <p:nvPr/>
        </p:nvSpPr>
        <p:spPr>
          <a:xfrm>
            <a:off x="5141353" y="3508812"/>
            <a:ext cx="1866927" cy="3077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Consistent app development &amp; management from cloud to data center to edge. </a:t>
            </a:r>
          </a:p>
        </p:txBody>
      </p:sp>
      <p:grpSp>
        <p:nvGrpSpPr>
          <p:cNvPr id="102" name="Group 101">
            <a:extLst>
              <a:ext uri="{FF2B5EF4-FFF2-40B4-BE49-F238E27FC236}">
                <a16:creationId xmlns:a16="http://schemas.microsoft.com/office/drawing/2014/main" id="{9E93AD61-5265-4C3E-9A51-454099CE8AC2}"/>
              </a:ext>
            </a:extLst>
          </p:cNvPr>
          <p:cNvGrpSpPr/>
          <p:nvPr/>
        </p:nvGrpSpPr>
        <p:grpSpPr>
          <a:xfrm>
            <a:off x="7475155" y="2892883"/>
            <a:ext cx="1795338" cy="903291"/>
            <a:chOff x="6386470" y="3387169"/>
            <a:chExt cx="1795338" cy="903291"/>
          </a:xfrm>
        </p:grpSpPr>
        <p:sp>
          <p:nvSpPr>
            <p:cNvPr id="28" name="Rectangle 27">
              <a:extLst>
                <a:ext uri="{FF2B5EF4-FFF2-40B4-BE49-F238E27FC236}">
                  <a16:creationId xmlns:a16="http://schemas.microsoft.com/office/drawing/2014/main" id="{A36708CD-03F3-4B51-B1CE-D12DCF675461}"/>
                </a:ext>
              </a:extLst>
            </p:cNvPr>
            <p:cNvSpPr/>
            <p:nvPr/>
          </p:nvSpPr>
          <p:spPr bwMode="auto">
            <a:xfrm>
              <a:off x="6485772" y="3387169"/>
              <a:ext cx="1596735" cy="459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ML &amp; analytics</a:t>
              </a:r>
            </a:p>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built-in</a:t>
              </a:r>
            </a:p>
          </p:txBody>
        </p:sp>
        <p:sp>
          <p:nvSpPr>
            <p:cNvPr id="99" name="Text Placeholder 12">
              <a:extLst>
                <a:ext uri="{FF2B5EF4-FFF2-40B4-BE49-F238E27FC236}">
                  <a16:creationId xmlns:a16="http://schemas.microsoft.com/office/drawing/2014/main" id="{3D9C8611-11AE-4750-A585-B0A0CA0C835F}"/>
                </a:ext>
              </a:extLst>
            </p:cNvPr>
            <p:cNvSpPr txBox="1">
              <a:spLocks/>
            </p:cNvSpPr>
            <p:nvPr/>
          </p:nvSpPr>
          <p:spPr>
            <a:xfrm>
              <a:off x="6386470" y="3982683"/>
              <a:ext cx="1795338" cy="3077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Detect anomalies and apply business logic using the built-in ML capabilities.</a:t>
              </a:r>
            </a:p>
          </p:txBody>
        </p:sp>
      </p:grpSp>
      <p:sp>
        <p:nvSpPr>
          <p:cNvPr id="10" name="Rectangle 9">
            <a:extLst>
              <a:ext uri="{FF2B5EF4-FFF2-40B4-BE49-F238E27FC236}">
                <a16:creationId xmlns:a16="http://schemas.microsoft.com/office/drawing/2014/main" id="{C2350989-6186-494D-B367-66EA8CB5E5CC}"/>
              </a:ext>
            </a:extLst>
          </p:cNvPr>
          <p:cNvSpPr/>
          <p:nvPr/>
        </p:nvSpPr>
        <p:spPr bwMode="auto">
          <a:xfrm>
            <a:off x="9342960" y="2892050"/>
            <a:ext cx="2509525" cy="630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#1 DB in </a:t>
            </a:r>
          </a:p>
          <a:p>
            <a:pPr marL="0" marR="0" lvl="0" indent="0" algn="ctr" defTabSz="93210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p</a:t>
            </a:r>
            <a:r>
              <a:rPr kumimoji="0" lang="en-US" sz="1600" b="0" i="0" u="none" strike="noStrike" kern="1200" cap="none" spc="0" normalizeH="0" baseline="0" noProof="0" dirty="0" err="1">
                <a:ln>
                  <a:noFill/>
                </a:ln>
                <a:solidFill>
                  <a:prstClr val="black"/>
                </a:solidFill>
                <a:effectLst/>
                <a:uLnTx/>
                <a:uFillTx/>
                <a:latin typeface="Segoe UI Semibold"/>
                <a:ea typeface="+mn-ea"/>
                <a:cs typeface="+mn-cs"/>
              </a:rPr>
              <a:t>erformance</a:t>
            </a: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 &amp; security</a:t>
            </a:r>
          </a:p>
        </p:txBody>
      </p:sp>
      <p:sp>
        <p:nvSpPr>
          <p:cNvPr id="100" name="Text Placeholder 12">
            <a:extLst>
              <a:ext uri="{FF2B5EF4-FFF2-40B4-BE49-F238E27FC236}">
                <a16:creationId xmlns:a16="http://schemas.microsoft.com/office/drawing/2014/main" id="{2A489076-F8D2-4F62-B59D-A6553FD28884}"/>
              </a:ext>
            </a:extLst>
          </p:cNvPr>
          <p:cNvSpPr txBox="1">
            <a:spLocks/>
          </p:cNvSpPr>
          <p:nvPr/>
        </p:nvSpPr>
        <p:spPr>
          <a:xfrm>
            <a:off x="9737369" y="3495239"/>
            <a:ext cx="1720709" cy="3077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Flexible high availability &amp; disaster recovery. Industry-leading data protection &amp; security tools.</a:t>
            </a:r>
          </a:p>
        </p:txBody>
      </p:sp>
      <p:sp>
        <p:nvSpPr>
          <p:cNvPr id="108" name="Text Placeholder 12">
            <a:extLst>
              <a:ext uri="{FF2B5EF4-FFF2-40B4-BE49-F238E27FC236}">
                <a16:creationId xmlns:a16="http://schemas.microsoft.com/office/drawing/2014/main" id="{3037C6C5-DFDC-4BE0-AD4E-789D4378D8F3}"/>
              </a:ext>
            </a:extLst>
          </p:cNvPr>
          <p:cNvSpPr txBox="1">
            <a:spLocks/>
          </p:cNvSpPr>
          <p:nvPr/>
        </p:nvSpPr>
        <p:spPr>
          <a:xfrm>
            <a:off x="3047321" y="5461837"/>
            <a:ext cx="2253819" cy="3077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Consistent application development and management experience</a:t>
            </a:r>
          </a:p>
        </p:txBody>
      </p:sp>
      <p:sp>
        <p:nvSpPr>
          <p:cNvPr id="109" name="Text Placeholder 12">
            <a:extLst>
              <a:ext uri="{FF2B5EF4-FFF2-40B4-BE49-F238E27FC236}">
                <a16:creationId xmlns:a16="http://schemas.microsoft.com/office/drawing/2014/main" id="{7A68AAE5-82DE-4AA2-888E-90602E4870A6}"/>
              </a:ext>
            </a:extLst>
          </p:cNvPr>
          <p:cNvSpPr txBox="1">
            <a:spLocks/>
          </p:cNvSpPr>
          <p:nvPr/>
        </p:nvSpPr>
        <p:spPr>
          <a:xfrm>
            <a:off x="6873970" y="5476627"/>
            <a:ext cx="2059596" cy="3530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Simplify your architecture from ground to cloud to edge</a:t>
            </a:r>
          </a:p>
        </p:txBody>
      </p:sp>
      <p:sp>
        <p:nvSpPr>
          <p:cNvPr id="110" name="TextBox 109">
            <a:extLst>
              <a:ext uri="{FF2B5EF4-FFF2-40B4-BE49-F238E27FC236}">
                <a16:creationId xmlns:a16="http://schemas.microsoft.com/office/drawing/2014/main" id="{F62423B1-F4F5-4062-9A8E-C52FD9A0A5E4}"/>
              </a:ext>
            </a:extLst>
          </p:cNvPr>
          <p:cNvSpPr txBox="1"/>
          <p:nvPr/>
        </p:nvSpPr>
        <p:spPr>
          <a:xfrm>
            <a:off x="2526393" y="4997325"/>
            <a:ext cx="312732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DEVELOP ONCE</a:t>
            </a:r>
          </a:p>
        </p:txBody>
      </p:sp>
      <p:grpSp>
        <p:nvGrpSpPr>
          <p:cNvPr id="137" name="Group 136">
            <a:extLst>
              <a:ext uri="{FF2B5EF4-FFF2-40B4-BE49-F238E27FC236}">
                <a16:creationId xmlns:a16="http://schemas.microsoft.com/office/drawing/2014/main" id="{C46C9320-B724-49F2-9C80-2A92A8C84ACC}"/>
              </a:ext>
            </a:extLst>
          </p:cNvPr>
          <p:cNvGrpSpPr/>
          <p:nvPr/>
        </p:nvGrpSpPr>
        <p:grpSpPr>
          <a:xfrm>
            <a:off x="1565487" y="5165600"/>
            <a:ext cx="697738" cy="426695"/>
            <a:chOff x="10877275" y="5746868"/>
            <a:chExt cx="606933" cy="371164"/>
          </a:xfrm>
        </p:grpSpPr>
        <p:sp>
          <p:nvSpPr>
            <p:cNvPr id="138" name="Freeform 196">
              <a:extLst>
                <a:ext uri="{FF2B5EF4-FFF2-40B4-BE49-F238E27FC236}">
                  <a16:creationId xmlns:a16="http://schemas.microsoft.com/office/drawing/2014/main" id="{1CEACA3C-406E-4135-B566-007200C83ED9}"/>
                </a:ext>
              </a:extLst>
            </p:cNvPr>
            <p:cNvSpPr>
              <a:spLocks/>
            </p:cNvSpPr>
            <p:nvPr/>
          </p:nvSpPr>
          <p:spPr bwMode="auto">
            <a:xfrm>
              <a:off x="10877275" y="5746868"/>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9" name="Freeform 197">
              <a:extLst>
                <a:ext uri="{FF2B5EF4-FFF2-40B4-BE49-F238E27FC236}">
                  <a16:creationId xmlns:a16="http://schemas.microsoft.com/office/drawing/2014/main" id="{460761CC-AA13-4F49-B5CF-CCEFB51F56BB}"/>
                </a:ext>
              </a:extLst>
            </p:cNvPr>
            <p:cNvSpPr>
              <a:spLocks/>
            </p:cNvSpPr>
            <p:nvPr/>
          </p:nvSpPr>
          <p:spPr bwMode="auto">
            <a:xfrm>
              <a:off x="11031343" y="5868255"/>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40" name="nodes" descr="nodes">
            <a:extLst>
              <a:ext uri="{FF2B5EF4-FFF2-40B4-BE49-F238E27FC236}">
                <a16:creationId xmlns:a16="http://schemas.microsoft.com/office/drawing/2014/main" id="{FD396A6F-5893-49AA-8974-8BB50DEAE4EE}"/>
              </a:ext>
            </a:extLst>
          </p:cNvPr>
          <p:cNvGrpSpPr>
            <a:grpSpLocks noChangeAspect="1"/>
          </p:cNvGrpSpPr>
          <p:nvPr/>
        </p:nvGrpSpPr>
        <p:grpSpPr bwMode="auto">
          <a:xfrm>
            <a:off x="9751991" y="5063078"/>
            <a:ext cx="629757" cy="627777"/>
            <a:chOff x="1016" y="765"/>
            <a:chExt cx="318" cy="317"/>
          </a:xfrm>
        </p:grpSpPr>
        <p:sp>
          <p:nvSpPr>
            <p:cNvPr id="141" name="AutoShape 3">
              <a:extLst>
                <a:ext uri="{FF2B5EF4-FFF2-40B4-BE49-F238E27FC236}">
                  <a16:creationId xmlns:a16="http://schemas.microsoft.com/office/drawing/2014/main" id="{26CD2D5A-5110-4C4E-8D29-D1C44ECC95C7}"/>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5">
              <a:extLst>
                <a:ext uri="{FF2B5EF4-FFF2-40B4-BE49-F238E27FC236}">
                  <a16:creationId xmlns:a16="http://schemas.microsoft.com/office/drawing/2014/main" id="{0B433A6A-97BD-4D12-A861-8EEB4B380D75}"/>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6">
              <a:extLst>
                <a:ext uri="{FF2B5EF4-FFF2-40B4-BE49-F238E27FC236}">
                  <a16:creationId xmlns:a16="http://schemas.microsoft.com/office/drawing/2014/main" id="{6A9C98DF-C2C5-4A2D-B9B5-9D0BB1993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7">
              <a:extLst>
                <a:ext uri="{FF2B5EF4-FFF2-40B4-BE49-F238E27FC236}">
                  <a16:creationId xmlns:a16="http://schemas.microsoft.com/office/drawing/2014/main" id="{3AAD5785-689F-4B9C-977D-0D34F150E8D8}"/>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8">
              <a:extLst>
                <a:ext uri="{FF2B5EF4-FFF2-40B4-BE49-F238E27FC236}">
                  <a16:creationId xmlns:a16="http://schemas.microsoft.com/office/drawing/2014/main" id="{5C29B746-3619-48AE-B90F-CFF68566A5AB}"/>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9">
              <a:extLst>
                <a:ext uri="{FF2B5EF4-FFF2-40B4-BE49-F238E27FC236}">
                  <a16:creationId xmlns:a16="http://schemas.microsoft.com/office/drawing/2014/main" id="{2BA3CE92-E926-4D25-B0CA-77F032EDAAE5}"/>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10">
              <a:extLst>
                <a:ext uri="{FF2B5EF4-FFF2-40B4-BE49-F238E27FC236}">
                  <a16:creationId xmlns:a16="http://schemas.microsoft.com/office/drawing/2014/main" id="{6C8581A7-D812-4393-849E-32E9AEEA09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Oval 11">
              <a:extLst>
                <a:ext uri="{FF2B5EF4-FFF2-40B4-BE49-F238E27FC236}">
                  <a16:creationId xmlns:a16="http://schemas.microsoft.com/office/drawing/2014/main" id="{81E03D22-1642-4BAB-BC99-D186C297D80A}"/>
                </a:ext>
              </a:extLst>
            </p:cNvPr>
            <p:cNvSpPr>
              <a:spLocks noChangeArrowheads="1"/>
            </p:cNvSpPr>
            <p:nvPr/>
          </p:nvSpPr>
          <p:spPr bwMode="auto">
            <a:xfrm>
              <a:off x="1118" y="868"/>
              <a:ext cx="76" cy="7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Oval 12">
              <a:extLst>
                <a:ext uri="{FF2B5EF4-FFF2-40B4-BE49-F238E27FC236}">
                  <a16:creationId xmlns:a16="http://schemas.microsoft.com/office/drawing/2014/main" id="{2192E429-CA08-4F4C-A4AA-C832836F8AD0}"/>
                </a:ext>
              </a:extLst>
            </p:cNvPr>
            <p:cNvSpPr>
              <a:spLocks noChangeArrowheads="1"/>
            </p:cNvSpPr>
            <p:nvPr/>
          </p:nvSpPr>
          <p:spPr bwMode="auto">
            <a:xfrm>
              <a:off x="1110" y="765"/>
              <a:ext cx="19" cy="2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Oval 13">
              <a:extLst>
                <a:ext uri="{FF2B5EF4-FFF2-40B4-BE49-F238E27FC236}">
                  <a16:creationId xmlns:a16="http://schemas.microsoft.com/office/drawing/2014/main" id="{AA50180C-A1E2-4ED0-9A0B-6563E3470BF1}"/>
                </a:ext>
              </a:extLst>
            </p:cNvPr>
            <p:cNvSpPr>
              <a:spLocks noChangeArrowheads="1"/>
            </p:cNvSpPr>
            <p:nvPr/>
          </p:nvSpPr>
          <p:spPr bwMode="auto">
            <a:xfrm>
              <a:off x="1035" y="1006"/>
              <a:ext cx="18" cy="1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Oval 14">
              <a:extLst>
                <a:ext uri="{FF2B5EF4-FFF2-40B4-BE49-F238E27FC236}">
                  <a16:creationId xmlns:a16="http://schemas.microsoft.com/office/drawing/2014/main" id="{C7F58F3D-CAF8-46A1-89E6-16CD68CBED01}"/>
                </a:ext>
              </a:extLst>
            </p:cNvPr>
            <p:cNvSpPr>
              <a:spLocks noChangeArrowheads="1"/>
            </p:cNvSpPr>
            <p:nvPr/>
          </p:nvSpPr>
          <p:spPr bwMode="auto">
            <a:xfrm>
              <a:off x="1297" y="935"/>
              <a:ext cx="19" cy="18"/>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15">
              <a:extLst>
                <a:ext uri="{FF2B5EF4-FFF2-40B4-BE49-F238E27FC236}">
                  <a16:creationId xmlns:a16="http://schemas.microsoft.com/office/drawing/2014/main" id="{E8ED2BEF-727D-4A29-BD76-96274BF3C240}"/>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16">
              <a:extLst>
                <a:ext uri="{FF2B5EF4-FFF2-40B4-BE49-F238E27FC236}">
                  <a16:creationId xmlns:a16="http://schemas.microsoft.com/office/drawing/2014/main" id="{63BCACC4-6D77-41CB-AFE0-3F13AC67DE1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17">
              <a:extLst>
                <a:ext uri="{FF2B5EF4-FFF2-40B4-BE49-F238E27FC236}">
                  <a16:creationId xmlns:a16="http://schemas.microsoft.com/office/drawing/2014/main" id="{C732564D-E0B6-4295-9C09-8A4F57B836ED}"/>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8">
              <a:extLst>
                <a:ext uri="{FF2B5EF4-FFF2-40B4-BE49-F238E27FC236}">
                  <a16:creationId xmlns:a16="http://schemas.microsoft.com/office/drawing/2014/main" id="{B8E6017F-BB34-4DDD-9631-F4FF4E356235}"/>
                </a:ext>
              </a:extLst>
            </p:cNvPr>
            <p:cNvSpPr>
              <a:spLocks noChangeArrowheads="1"/>
            </p:cNvSpPr>
            <p:nvPr/>
          </p:nvSpPr>
          <p:spPr bwMode="auto">
            <a:xfrm>
              <a:off x="1277" y="765"/>
              <a:ext cx="20" cy="1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TextBox 105">
            <a:hlinkClick r:id="rId3"/>
            <a:extLst>
              <a:ext uri="{FF2B5EF4-FFF2-40B4-BE49-F238E27FC236}">
                <a16:creationId xmlns:a16="http://schemas.microsoft.com/office/drawing/2014/main" id="{E6058DBF-B1D6-43BF-A0E3-8D1300820FA4}"/>
              </a:ext>
            </a:extLst>
          </p:cNvPr>
          <p:cNvSpPr txBox="1"/>
          <p:nvPr/>
        </p:nvSpPr>
        <p:spPr>
          <a:xfrm>
            <a:off x="3639096" y="6539554"/>
            <a:ext cx="90191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0C0"/>
                </a:solidFill>
                <a:effectLst/>
                <a:uLnTx/>
                <a:uFillTx/>
                <a:latin typeface="Calibri" panose="020F0502020204030204"/>
                <a:ea typeface="+mn-ea"/>
                <a:cs typeface="+mn-cs"/>
              </a:rPr>
              <a:t>Product Page</a:t>
            </a:r>
          </a:p>
        </p:txBody>
      </p:sp>
      <p:sp>
        <p:nvSpPr>
          <p:cNvPr id="107" name="TextBox 106">
            <a:hlinkClick r:id="rId4"/>
            <a:extLst>
              <a:ext uri="{FF2B5EF4-FFF2-40B4-BE49-F238E27FC236}">
                <a16:creationId xmlns:a16="http://schemas.microsoft.com/office/drawing/2014/main" id="{BBE88270-BB2B-4BB4-BA9E-2AE96B43B796}"/>
              </a:ext>
            </a:extLst>
          </p:cNvPr>
          <p:cNvSpPr txBox="1"/>
          <p:nvPr/>
        </p:nvSpPr>
        <p:spPr>
          <a:xfrm>
            <a:off x="5001105" y="6539554"/>
            <a:ext cx="118930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0C0"/>
                </a:solidFill>
                <a:effectLst/>
                <a:uLnTx/>
                <a:uFillTx/>
                <a:latin typeface="Calibri" panose="020F0502020204030204"/>
                <a:ea typeface="+mn-ea"/>
                <a:cs typeface="+mn-cs"/>
              </a:rPr>
              <a:t>Case Study: ZEISS</a:t>
            </a:r>
          </a:p>
        </p:txBody>
      </p:sp>
      <p:sp>
        <p:nvSpPr>
          <p:cNvPr id="111" name="TextBox 110">
            <a:hlinkClick r:id="rId5"/>
            <a:extLst>
              <a:ext uri="{FF2B5EF4-FFF2-40B4-BE49-F238E27FC236}">
                <a16:creationId xmlns:a16="http://schemas.microsoft.com/office/drawing/2014/main" id="{A2DF6307-1616-425C-8AD6-A7ABDB97B3AB}"/>
              </a:ext>
            </a:extLst>
          </p:cNvPr>
          <p:cNvSpPr txBox="1"/>
          <p:nvPr/>
        </p:nvSpPr>
        <p:spPr>
          <a:xfrm>
            <a:off x="6650500" y="6529459"/>
            <a:ext cx="41036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0C0"/>
                </a:solidFill>
                <a:effectLst/>
                <a:uLnTx/>
                <a:uFillTx/>
                <a:latin typeface="Calibri" panose="020F0502020204030204"/>
                <a:ea typeface="+mn-ea"/>
                <a:cs typeface="+mn-cs"/>
              </a:rPr>
              <a:t>Demo</a:t>
            </a:r>
          </a:p>
        </p:txBody>
      </p:sp>
      <p:sp>
        <p:nvSpPr>
          <p:cNvPr id="112" name="TextBox 111">
            <a:hlinkClick r:id="rId6"/>
            <a:extLst>
              <a:ext uri="{FF2B5EF4-FFF2-40B4-BE49-F238E27FC236}">
                <a16:creationId xmlns:a16="http://schemas.microsoft.com/office/drawing/2014/main" id="{0CD42A53-C610-4591-9E3F-BAD532F39651}"/>
              </a:ext>
            </a:extLst>
          </p:cNvPr>
          <p:cNvSpPr txBox="1"/>
          <p:nvPr/>
        </p:nvSpPr>
        <p:spPr>
          <a:xfrm>
            <a:off x="7520965" y="6535299"/>
            <a:ext cx="105157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0C0"/>
                </a:solidFill>
                <a:effectLst/>
                <a:uLnTx/>
                <a:uFillTx/>
                <a:latin typeface="Calibri" panose="020F0502020204030204"/>
                <a:ea typeface="+mn-ea"/>
                <a:cs typeface="+mn-cs"/>
              </a:rPr>
              <a:t>Documentation</a:t>
            </a:r>
          </a:p>
        </p:txBody>
      </p:sp>
      <p:pic>
        <p:nvPicPr>
          <p:cNvPr id="114" name="Graphic 113">
            <a:extLst>
              <a:ext uri="{FF2B5EF4-FFF2-40B4-BE49-F238E27FC236}">
                <a16:creationId xmlns:a16="http://schemas.microsoft.com/office/drawing/2014/main" id="{9FDAA92E-8901-4BDB-B6FF-5E5D42158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45955" y="2025953"/>
            <a:ext cx="679038" cy="679038"/>
          </a:xfrm>
          <a:prstGeom prst="rect">
            <a:avLst/>
          </a:prstGeom>
        </p:spPr>
      </p:pic>
      <p:pic>
        <p:nvPicPr>
          <p:cNvPr id="116" name="Graphic 115">
            <a:extLst>
              <a:ext uri="{FF2B5EF4-FFF2-40B4-BE49-F238E27FC236}">
                <a16:creationId xmlns:a16="http://schemas.microsoft.com/office/drawing/2014/main" id="{80E5875D-2AD9-4705-A025-82B084577A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55626" y="2063544"/>
            <a:ext cx="603857" cy="603857"/>
          </a:xfrm>
          <a:prstGeom prst="rect">
            <a:avLst/>
          </a:prstGeom>
        </p:spPr>
      </p:pic>
      <p:pic>
        <p:nvPicPr>
          <p:cNvPr id="118" name="Graphic 117">
            <a:extLst>
              <a:ext uri="{FF2B5EF4-FFF2-40B4-BE49-F238E27FC236}">
                <a16:creationId xmlns:a16="http://schemas.microsoft.com/office/drawing/2014/main" id="{8BB0B0A7-0714-42E4-BBDE-9018233396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9779" y="2075557"/>
            <a:ext cx="402756" cy="579831"/>
          </a:xfrm>
          <a:prstGeom prst="rect">
            <a:avLst/>
          </a:prstGeom>
        </p:spPr>
      </p:pic>
      <p:pic>
        <p:nvPicPr>
          <p:cNvPr id="119" name="Graphic 118">
            <a:extLst>
              <a:ext uri="{FF2B5EF4-FFF2-40B4-BE49-F238E27FC236}">
                <a16:creationId xmlns:a16="http://schemas.microsoft.com/office/drawing/2014/main" id="{60D3A7DC-79EB-4359-AE75-73CD93A0F00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82200" y="2068156"/>
            <a:ext cx="517378" cy="594633"/>
          </a:xfrm>
          <a:prstGeom prst="rect">
            <a:avLst/>
          </a:prstGeom>
        </p:spPr>
      </p:pic>
      <p:pic>
        <p:nvPicPr>
          <p:cNvPr id="3" name="Graphic 2">
            <a:extLst>
              <a:ext uri="{FF2B5EF4-FFF2-40B4-BE49-F238E27FC236}">
                <a16:creationId xmlns:a16="http://schemas.microsoft.com/office/drawing/2014/main" id="{DA374256-DD79-4C28-86B0-29D6FDA902E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71581" y="2012014"/>
            <a:ext cx="787547" cy="787547"/>
          </a:xfrm>
          <a:prstGeom prst="rect">
            <a:avLst/>
          </a:prstGeom>
        </p:spPr>
      </p:pic>
      <p:sp>
        <p:nvSpPr>
          <p:cNvPr id="2" name="Rectangle 1">
            <a:extLst>
              <a:ext uri="{FF2B5EF4-FFF2-40B4-BE49-F238E27FC236}">
                <a16:creationId xmlns:a16="http://schemas.microsoft.com/office/drawing/2014/main" id="{02948AF8-7B10-492B-B646-5692475DDBDB}"/>
              </a:ext>
            </a:extLst>
          </p:cNvPr>
          <p:cNvSpPr/>
          <p:nvPr/>
        </p:nvSpPr>
        <p:spPr>
          <a:xfrm>
            <a:off x="0" y="0"/>
            <a:ext cx="12192000" cy="1323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005E971-07AF-4C05-ABBE-A9990AA5976B}"/>
              </a:ext>
            </a:extLst>
          </p:cNvPr>
          <p:cNvSpPr/>
          <p:nvPr/>
        </p:nvSpPr>
        <p:spPr>
          <a:xfrm>
            <a:off x="0" y="70338"/>
            <a:ext cx="4616113" cy="1238766"/>
          </a:xfrm>
          <a:prstGeom prst="rect">
            <a:avLst/>
          </a:prstGeom>
          <a:gradFill flip="none" rotWithShape="1">
            <a:gsLst>
              <a:gs pos="3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8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drawing&#10;&#10;Description automatically generated">
            <a:extLst>
              <a:ext uri="{FF2B5EF4-FFF2-40B4-BE49-F238E27FC236}">
                <a16:creationId xmlns:a16="http://schemas.microsoft.com/office/drawing/2014/main" id="{3C20CF09-8BF7-4A91-966D-51071782DC43}"/>
              </a:ext>
            </a:extLst>
          </p:cNvPr>
          <p:cNvPicPr>
            <a:picLocks noChangeAspect="1"/>
          </p:cNvPicPr>
          <p:nvPr/>
        </p:nvPicPr>
        <p:blipFill rotWithShape="1">
          <a:blip r:embed="rId17">
            <a:extLst>
              <a:ext uri="{28A0092B-C50C-407E-A947-70E740481C1C}">
                <a14:useLocalDpi xmlns:a14="http://schemas.microsoft.com/office/drawing/2010/main" val="0"/>
              </a:ext>
            </a:extLst>
          </a:blip>
          <a:srcRect r="7689"/>
          <a:stretch/>
        </p:blipFill>
        <p:spPr>
          <a:xfrm>
            <a:off x="7300044" y="123799"/>
            <a:ext cx="4845430" cy="1167136"/>
          </a:xfrm>
          <a:prstGeom prst="rect">
            <a:avLst/>
          </a:prstGeom>
        </p:spPr>
      </p:pic>
      <p:sp>
        <p:nvSpPr>
          <p:cNvPr id="8" name="TextBox 7">
            <a:extLst>
              <a:ext uri="{FF2B5EF4-FFF2-40B4-BE49-F238E27FC236}">
                <a16:creationId xmlns:a16="http://schemas.microsoft.com/office/drawing/2014/main" id="{8675EABA-CB1C-452F-BD70-F8AECF9B46FB}"/>
              </a:ext>
            </a:extLst>
          </p:cNvPr>
          <p:cNvSpPr txBox="1"/>
          <p:nvPr/>
        </p:nvSpPr>
        <p:spPr>
          <a:xfrm>
            <a:off x="454712" y="319150"/>
            <a:ext cx="9011818" cy="707886"/>
          </a:xfrm>
          <a:prstGeom prst="rect">
            <a:avLst/>
          </a:prstGeom>
          <a:noFill/>
          <a:ln>
            <a:noFill/>
          </a:ln>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Azure SQL Edge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Edge optimized IoT Database with built-in streaming, storage and AI </a:t>
            </a:r>
            <a:endParaRPr kumimoji="0" lang="en-US" sz="1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01152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1408FC-8C44-4CD8-90DE-E7E571E3EEFB}"/>
              </a:ext>
            </a:extLst>
          </p:cNvPr>
          <p:cNvSpPr/>
          <p:nvPr/>
        </p:nvSpPr>
        <p:spPr>
          <a:xfrm>
            <a:off x="0" y="-17611"/>
            <a:ext cx="12192000" cy="1323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0" name="Group 109" descr="diagram ">
            <a:extLst>
              <a:ext uri="{FF2B5EF4-FFF2-40B4-BE49-F238E27FC236}">
                <a16:creationId xmlns:a16="http://schemas.microsoft.com/office/drawing/2014/main" id="{3F420537-0697-498F-AAAE-8AD2416CAC51}"/>
              </a:ext>
            </a:extLst>
          </p:cNvPr>
          <p:cNvGrpSpPr/>
          <p:nvPr/>
        </p:nvGrpSpPr>
        <p:grpSpPr>
          <a:xfrm>
            <a:off x="1001459" y="1642582"/>
            <a:ext cx="10189082" cy="4534912"/>
            <a:chOff x="1001816" y="1462403"/>
            <a:chExt cx="10189082" cy="4534912"/>
          </a:xfrm>
        </p:grpSpPr>
        <p:cxnSp>
          <p:nvCxnSpPr>
            <p:cNvPr id="38" name="Straight Arrow Connector 37">
              <a:extLst>
                <a:ext uri="{FF2B5EF4-FFF2-40B4-BE49-F238E27FC236}">
                  <a16:creationId xmlns:a16="http://schemas.microsoft.com/office/drawing/2014/main" id="{7B1163FC-4D81-4A56-8C01-00C2C70E559E}"/>
                </a:ext>
              </a:extLst>
            </p:cNvPr>
            <p:cNvCxnSpPr>
              <a:cxnSpLocks/>
            </p:cNvCxnSpPr>
            <p:nvPr/>
          </p:nvCxnSpPr>
          <p:spPr>
            <a:xfrm>
              <a:off x="1813422" y="4063245"/>
              <a:ext cx="529099" cy="0"/>
            </a:xfrm>
            <a:prstGeom prst="straightConnector1">
              <a:avLst/>
            </a:prstGeom>
            <a:noFill/>
            <a:ln w="12700" cap="flat" cmpd="sng" algn="ctr">
              <a:solidFill>
                <a:srgbClr val="525252"/>
              </a:solidFill>
              <a:prstDash val="solid"/>
              <a:headEnd type="none" w="lg" len="med"/>
              <a:tailEnd type="arrow" w="lg" len="sm"/>
            </a:ln>
            <a:effectLst/>
          </p:spPr>
        </p:cxnSp>
        <p:pic>
          <p:nvPicPr>
            <p:cNvPr id="42" name="Graphic 41">
              <a:extLst>
                <a:ext uri="{FF2B5EF4-FFF2-40B4-BE49-F238E27FC236}">
                  <a16:creationId xmlns:a16="http://schemas.microsoft.com/office/drawing/2014/main" id="{8D6A8EC5-2DDF-46A6-81FE-7079C7200E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03257" y="2700905"/>
              <a:ext cx="419812" cy="397216"/>
            </a:xfrm>
            <a:prstGeom prst="rect">
              <a:avLst/>
            </a:prstGeom>
          </p:spPr>
        </p:pic>
        <p:sp>
          <p:nvSpPr>
            <p:cNvPr id="48" name="Rectangle 47">
              <a:extLst>
                <a:ext uri="{FF2B5EF4-FFF2-40B4-BE49-F238E27FC236}">
                  <a16:creationId xmlns:a16="http://schemas.microsoft.com/office/drawing/2014/main" id="{DC9FF517-0C99-46F6-88D4-F7BC47C7F9E4}"/>
                </a:ext>
              </a:extLst>
            </p:cNvPr>
            <p:cNvSpPr/>
            <p:nvPr/>
          </p:nvSpPr>
          <p:spPr bwMode="auto">
            <a:xfrm rot="5400000">
              <a:off x="6147435" y="2977648"/>
              <a:ext cx="3115815" cy="8560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solidFill>
                    <a:srgbClr val="FFFFFF"/>
                  </a:solidFill>
                </a:ln>
                <a:noFill/>
                <a:effectLst/>
                <a:uLnTx/>
                <a:uFillTx/>
                <a:latin typeface="Segoe UI"/>
                <a:ea typeface="Segoe UI" pitchFamily="34" charset="0"/>
                <a:cs typeface="Segoe UI" pitchFamily="34" charset="0"/>
              </a:endParaRPr>
            </a:p>
          </p:txBody>
        </p:sp>
        <p:pic>
          <p:nvPicPr>
            <p:cNvPr id="50" name="Graphic 49">
              <a:extLst>
                <a:ext uri="{FF2B5EF4-FFF2-40B4-BE49-F238E27FC236}">
                  <a16:creationId xmlns:a16="http://schemas.microsoft.com/office/drawing/2014/main" id="{72BF5534-70C2-4CEF-89A8-658020E8D5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5916" y="3895100"/>
              <a:ext cx="478852" cy="488092"/>
            </a:xfrm>
            <a:prstGeom prst="rect">
              <a:avLst/>
            </a:prstGeom>
          </p:spPr>
        </p:pic>
        <p:sp>
          <p:nvSpPr>
            <p:cNvPr id="58" name="Rectangle 57">
              <a:extLst>
                <a:ext uri="{FF2B5EF4-FFF2-40B4-BE49-F238E27FC236}">
                  <a16:creationId xmlns:a16="http://schemas.microsoft.com/office/drawing/2014/main" id="{8864C201-83F4-4D7F-A954-B95D9F2EF5F8}"/>
                </a:ext>
              </a:extLst>
            </p:cNvPr>
            <p:cNvSpPr/>
            <p:nvPr/>
          </p:nvSpPr>
          <p:spPr bwMode="auto">
            <a:xfrm>
              <a:off x="7593495" y="3052395"/>
              <a:ext cx="964096" cy="1758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EB751960-00B0-4D8F-9520-D4023B662E27}"/>
                </a:ext>
              </a:extLst>
            </p:cNvPr>
            <p:cNvSpPr txBox="1"/>
            <p:nvPr/>
          </p:nvSpPr>
          <p:spPr>
            <a:xfrm>
              <a:off x="2462782" y="4485233"/>
              <a:ext cx="838200"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kern="0" cap="none" spc="0" normalizeH="0" baseline="0">
                  <a:ln>
                    <a:noFill/>
                  </a:ln>
                  <a:effectLst/>
                  <a:uLnTx/>
                  <a:uFillTx/>
                  <a:latin typeface="Segoe UI Semibold"/>
                </a:defRPr>
              </a:lvl1pPr>
            </a:lstStyle>
            <a:p>
              <a:r>
                <a:rPr lang="en-US" sz="1400" dirty="0"/>
                <a:t>Edge Hub</a:t>
              </a:r>
            </a:p>
          </p:txBody>
        </p:sp>
        <p:sp>
          <p:nvSpPr>
            <p:cNvPr id="66" name="TextBox 65">
              <a:extLst>
                <a:ext uri="{FF2B5EF4-FFF2-40B4-BE49-F238E27FC236}">
                  <a16:creationId xmlns:a16="http://schemas.microsoft.com/office/drawing/2014/main" id="{2C5FDB37-B11D-4DDE-8A90-25603AC8FA68}"/>
                </a:ext>
              </a:extLst>
            </p:cNvPr>
            <p:cNvSpPr txBox="1"/>
            <p:nvPr/>
          </p:nvSpPr>
          <p:spPr>
            <a:xfrm>
              <a:off x="3931212" y="4485233"/>
              <a:ext cx="1116980"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kern="0" cap="none" spc="0" normalizeH="0" baseline="0">
                  <a:ln>
                    <a:noFill/>
                  </a:ln>
                  <a:effectLst/>
                  <a:uLnTx/>
                  <a:uFillTx/>
                  <a:latin typeface="Segoe UI Semibold"/>
                </a:defRPr>
              </a:lvl1pPr>
            </a:lstStyle>
            <a:p>
              <a:r>
                <a:rPr lang="en-US" sz="1400" dirty="0"/>
                <a:t>Azure SQL Edge</a:t>
              </a:r>
            </a:p>
          </p:txBody>
        </p:sp>
        <p:sp>
          <p:nvSpPr>
            <p:cNvPr id="67" name="TextBox 66">
              <a:extLst>
                <a:ext uri="{FF2B5EF4-FFF2-40B4-BE49-F238E27FC236}">
                  <a16:creationId xmlns:a16="http://schemas.microsoft.com/office/drawing/2014/main" id="{5C9DB452-8AE3-4350-A67E-9B9EB74B7A46}"/>
                </a:ext>
              </a:extLst>
            </p:cNvPr>
            <p:cNvSpPr txBox="1"/>
            <p:nvPr/>
          </p:nvSpPr>
          <p:spPr>
            <a:xfrm>
              <a:off x="8812758" y="3214374"/>
              <a:ext cx="1000809"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kern="0" cap="none" spc="0" normalizeH="0" baseline="0">
                  <a:ln>
                    <a:noFill/>
                  </a:ln>
                  <a:effectLst/>
                  <a:uLnTx/>
                  <a:uFillTx/>
                  <a:latin typeface="Segoe UI Semibold"/>
                </a:defRPr>
              </a:lvl1pPr>
            </a:lstStyle>
            <a:p>
              <a:r>
                <a:rPr lang="en-US" sz="1400" dirty="0"/>
                <a:t>Azure Synapse Analytics </a:t>
              </a:r>
            </a:p>
          </p:txBody>
        </p:sp>
        <p:sp>
          <p:nvSpPr>
            <p:cNvPr id="68" name="TextBox 67">
              <a:extLst>
                <a:ext uri="{FF2B5EF4-FFF2-40B4-BE49-F238E27FC236}">
                  <a16:creationId xmlns:a16="http://schemas.microsoft.com/office/drawing/2014/main" id="{D42C5FCC-9F5B-4DA3-AF6D-CAD05F446AEC}"/>
                </a:ext>
              </a:extLst>
            </p:cNvPr>
            <p:cNvSpPr txBox="1"/>
            <p:nvPr/>
          </p:nvSpPr>
          <p:spPr>
            <a:xfrm>
              <a:off x="8961633" y="4485233"/>
              <a:ext cx="703059"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kern="0" cap="none" spc="0" normalizeH="0" baseline="0">
                  <a:ln>
                    <a:noFill/>
                  </a:ln>
                  <a:effectLst/>
                  <a:uLnTx/>
                  <a:uFillTx/>
                  <a:latin typeface="Segoe UI Semibold"/>
                </a:defRPr>
              </a:lvl1pPr>
            </a:lstStyle>
            <a:p>
              <a:r>
                <a:rPr lang="en-US" sz="1400" dirty="0"/>
                <a:t>Azure ML </a:t>
              </a:r>
            </a:p>
          </p:txBody>
        </p:sp>
        <p:sp>
          <p:nvSpPr>
            <p:cNvPr id="71" name="TextBox 70">
              <a:extLst>
                <a:ext uri="{FF2B5EF4-FFF2-40B4-BE49-F238E27FC236}">
                  <a16:creationId xmlns:a16="http://schemas.microsoft.com/office/drawing/2014/main" id="{413CE5F5-FD92-4EFA-BDB7-1BF7D964AFA8}"/>
                </a:ext>
              </a:extLst>
            </p:cNvPr>
            <p:cNvSpPr txBox="1"/>
            <p:nvPr/>
          </p:nvSpPr>
          <p:spPr>
            <a:xfrm>
              <a:off x="5584339" y="4485233"/>
              <a:ext cx="1026366"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kern="0" cap="none" spc="0" normalizeH="0" baseline="0">
                  <a:ln>
                    <a:noFill/>
                  </a:ln>
                  <a:effectLst/>
                  <a:uLnTx/>
                  <a:uFillTx/>
                  <a:latin typeface="Segoe UI Semibold"/>
                </a:defRPr>
              </a:lvl1pPr>
            </a:lstStyle>
            <a:p>
              <a:r>
                <a:rPr lang="en-US" sz="1400" dirty="0"/>
                <a:t>Data Movement ASA &amp; ADF</a:t>
              </a:r>
            </a:p>
          </p:txBody>
        </p:sp>
        <p:grpSp>
          <p:nvGrpSpPr>
            <p:cNvPr id="74" name="Group 73">
              <a:extLst>
                <a:ext uri="{FF2B5EF4-FFF2-40B4-BE49-F238E27FC236}">
                  <a16:creationId xmlns:a16="http://schemas.microsoft.com/office/drawing/2014/main" id="{6212CC92-BC85-4B62-83E5-7EC112AC294E}"/>
                </a:ext>
              </a:extLst>
            </p:cNvPr>
            <p:cNvGrpSpPr/>
            <p:nvPr/>
          </p:nvGrpSpPr>
          <p:grpSpPr>
            <a:xfrm>
              <a:off x="1001816" y="3825583"/>
              <a:ext cx="544492" cy="660566"/>
              <a:chOff x="1705245" y="3022042"/>
              <a:chExt cx="944593" cy="1145961"/>
            </a:xfrm>
          </p:grpSpPr>
          <p:grpSp>
            <p:nvGrpSpPr>
              <p:cNvPr id="75" name="thermometer" descr="temperature, thermometer">
                <a:extLst>
                  <a:ext uri="{FF2B5EF4-FFF2-40B4-BE49-F238E27FC236}">
                    <a16:creationId xmlns:a16="http://schemas.microsoft.com/office/drawing/2014/main" id="{8BC84C8A-A0BB-4C0A-9BD9-3AF74B876125}"/>
                  </a:ext>
                </a:extLst>
              </p:cNvPr>
              <p:cNvGrpSpPr/>
              <p:nvPr/>
            </p:nvGrpSpPr>
            <p:grpSpPr>
              <a:xfrm>
                <a:off x="1705245" y="3684727"/>
                <a:ext cx="217476" cy="483276"/>
                <a:chOff x="6521451" y="600076"/>
                <a:chExt cx="157163" cy="349250"/>
              </a:xfrm>
            </p:grpSpPr>
            <p:sp>
              <p:nvSpPr>
                <p:cNvPr id="91" name="Freeform 141">
                  <a:extLst>
                    <a:ext uri="{FF2B5EF4-FFF2-40B4-BE49-F238E27FC236}">
                      <a16:creationId xmlns:a16="http://schemas.microsoft.com/office/drawing/2014/main" id="{3F342BBF-CA10-4DE0-951F-07520FDD3C81}"/>
                    </a:ext>
                  </a:extLst>
                </p:cNvPr>
                <p:cNvSpPr>
                  <a:spLocks/>
                </p:cNvSpPr>
                <p:nvPr/>
              </p:nvSpPr>
              <p:spPr bwMode="auto">
                <a:xfrm>
                  <a:off x="6521451" y="600076"/>
                  <a:ext cx="157163" cy="349250"/>
                </a:xfrm>
                <a:custGeom>
                  <a:avLst/>
                  <a:gdLst>
                    <a:gd name="T0" fmla="*/ 69 w 94"/>
                    <a:gd name="T1" fmla="*/ 120 h 208"/>
                    <a:gd name="T2" fmla="*/ 69 w 94"/>
                    <a:gd name="T3" fmla="*/ 22 h 208"/>
                    <a:gd name="T4" fmla="*/ 47 w 94"/>
                    <a:gd name="T5" fmla="*/ 0 h 208"/>
                    <a:gd name="T6" fmla="*/ 25 w 94"/>
                    <a:gd name="T7" fmla="*/ 22 h 208"/>
                    <a:gd name="T8" fmla="*/ 25 w 94"/>
                    <a:gd name="T9" fmla="*/ 120 h 208"/>
                    <a:gd name="T10" fmla="*/ 0 w 94"/>
                    <a:gd name="T11" fmla="*/ 161 h 208"/>
                    <a:gd name="T12" fmla="*/ 47 w 94"/>
                    <a:gd name="T13" fmla="*/ 208 h 208"/>
                    <a:gd name="T14" fmla="*/ 94 w 94"/>
                    <a:gd name="T15" fmla="*/ 161 h 208"/>
                    <a:gd name="T16" fmla="*/ 69 w 94"/>
                    <a:gd name="T17" fmla="*/ 12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08">
                      <a:moveTo>
                        <a:pt x="69" y="120"/>
                      </a:moveTo>
                      <a:cubicBezTo>
                        <a:pt x="69" y="22"/>
                        <a:pt x="69" y="22"/>
                        <a:pt x="69" y="22"/>
                      </a:cubicBezTo>
                      <a:cubicBezTo>
                        <a:pt x="69" y="10"/>
                        <a:pt x="59" y="0"/>
                        <a:pt x="47" y="0"/>
                      </a:cubicBezTo>
                      <a:cubicBezTo>
                        <a:pt x="35" y="0"/>
                        <a:pt x="25" y="10"/>
                        <a:pt x="25" y="22"/>
                      </a:cubicBezTo>
                      <a:cubicBezTo>
                        <a:pt x="25" y="120"/>
                        <a:pt x="25" y="120"/>
                        <a:pt x="25" y="120"/>
                      </a:cubicBezTo>
                      <a:cubicBezTo>
                        <a:pt x="10" y="128"/>
                        <a:pt x="0" y="143"/>
                        <a:pt x="0" y="161"/>
                      </a:cubicBezTo>
                      <a:cubicBezTo>
                        <a:pt x="0" y="187"/>
                        <a:pt x="21" y="208"/>
                        <a:pt x="47" y="208"/>
                      </a:cubicBezTo>
                      <a:cubicBezTo>
                        <a:pt x="73" y="208"/>
                        <a:pt x="94" y="187"/>
                        <a:pt x="94" y="161"/>
                      </a:cubicBezTo>
                      <a:cubicBezTo>
                        <a:pt x="94" y="143"/>
                        <a:pt x="84" y="128"/>
                        <a:pt x="69" y="12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Oval 91">
                  <a:extLst>
                    <a:ext uri="{FF2B5EF4-FFF2-40B4-BE49-F238E27FC236}">
                      <a16:creationId xmlns:a16="http://schemas.microsoft.com/office/drawing/2014/main" id="{34C94A59-F267-4EF3-8EE1-2AB6171C37FA}"/>
                    </a:ext>
                  </a:extLst>
                </p:cNvPr>
                <p:cNvSpPr>
                  <a:spLocks noChangeArrowheads="1"/>
                </p:cNvSpPr>
                <p:nvPr/>
              </p:nvSpPr>
              <p:spPr bwMode="auto">
                <a:xfrm>
                  <a:off x="6551614" y="825501"/>
                  <a:ext cx="96838" cy="95250"/>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143">
                  <a:extLst>
                    <a:ext uri="{FF2B5EF4-FFF2-40B4-BE49-F238E27FC236}">
                      <a16:creationId xmlns:a16="http://schemas.microsoft.com/office/drawing/2014/main" id="{7955F4BF-F1EB-4888-A5AD-DB16238C7F91}"/>
                    </a:ext>
                  </a:extLst>
                </p:cNvPr>
                <p:cNvSpPr>
                  <a:spLocks noChangeShapeType="1"/>
                </p:cNvSpPr>
                <p:nvPr/>
              </p:nvSpPr>
              <p:spPr bwMode="auto">
                <a:xfrm flipV="1">
                  <a:off x="6599239" y="727076"/>
                  <a:ext cx="0" cy="146050"/>
                </a:xfrm>
                <a:prstGeom prst="line">
                  <a:avLst/>
                </a:prstGeom>
                <a:noFill/>
                <a:ln w="17463" cap="flat">
                  <a:solidFill>
                    <a:srgbClr val="4FE4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6" name="robotic arm" descr="robotic arm">
                <a:extLst>
                  <a:ext uri="{FF2B5EF4-FFF2-40B4-BE49-F238E27FC236}">
                    <a16:creationId xmlns:a16="http://schemas.microsoft.com/office/drawing/2014/main" id="{EB5A3FB4-BD84-46C9-B310-011D4978A1BC}"/>
                  </a:ext>
                </a:extLst>
              </p:cNvPr>
              <p:cNvGrpSpPr/>
              <p:nvPr/>
            </p:nvGrpSpPr>
            <p:grpSpPr>
              <a:xfrm>
                <a:off x="2179638" y="3416785"/>
                <a:ext cx="470200" cy="528976"/>
                <a:chOff x="7150101" y="5464176"/>
                <a:chExt cx="317500" cy="357188"/>
              </a:xfrm>
            </p:grpSpPr>
            <p:sp>
              <p:nvSpPr>
                <p:cNvPr id="86" name="Freeform 94">
                  <a:extLst>
                    <a:ext uri="{FF2B5EF4-FFF2-40B4-BE49-F238E27FC236}">
                      <a16:creationId xmlns:a16="http://schemas.microsoft.com/office/drawing/2014/main" id="{F6C1E6EA-7ADB-44F0-BAA1-A6FFA77C9BA8}"/>
                    </a:ext>
                  </a:extLst>
                </p:cNvPr>
                <p:cNvSpPr>
                  <a:spLocks/>
                </p:cNvSpPr>
                <p:nvPr/>
              </p:nvSpPr>
              <p:spPr bwMode="auto">
                <a:xfrm>
                  <a:off x="7150101" y="5568951"/>
                  <a:ext cx="185738" cy="252413"/>
                </a:xfrm>
                <a:custGeom>
                  <a:avLst/>
                  <a:gdLst>
                    <a:gd name="T0" fmla="*/ 91 w 110"/>
                    <a:gd name="T1" fmla="*/ 136 h 150"/>
                    <a:gd name="T2" fmla="*/ 91 w 110"/>
                    <a:gd name="T3" fmla="*/ 36 h 150"/>
                    <a:gd name="T4" fmla="*/ 55 w 110"/>
                    <a:gd name="T5" fmla="*/ 0 h 150"/>
                    <a:gd name="T6" fmla="*/ 19 w 110"/>
                    <a:gd name="T7" fmla="*/ 36 h 150"/>
                    <a:gd name="T8" fmla="*/ 19 w 110"/>
                    <a:gd name="T9" fmla="*/ 136 h 150"/>
                    <a:gd name="T10" fmla="*/ 0 w 110"/>
                    <a:gd name="T11" fmla="*/ 136 h 150"/>
                    <a:gd name="T12" fmla="*/ 0 w 110"/>
                    <a:gd name="T13" fmla="*/ 150 h 150"/>
                    <a:gd name="T14" fmla="*/ 110 w 110"/>
                    <a:gd name="T15" fmla="*/ 150 h 150"/>
                    <a:gd name="T16" fmla="*/ 110 w 110"/>
                    <a:gd name="T17" fmla="*/ 136 h 150"/>
                    <a:gd name="T18" fmla="*/ 91 w 110"/>
                    <a:gd name="T19" fmla="*/ 13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0">
                      <a:moveTo>
                        <a:pt x="91" y="136"/>
                      </a:moveTo>
                      <a:cubicBezTo>
                        <a:pt x="91" y="36"/>
                        <a:pt x="91" y="36"/>
                        <a:pt x="91" y="36"/>
                      </a:cubicBezTo>
                      <a:cubicBezTo>
                        <a:pt x="91" y="16"/>
                        <a:pt x="75" y="0"/>
                        <a:pt x="55" y="0"/>
                      </a:cubicBezTo>
                      <a:cubicBezTo>
                        <a:pt x="35" y="0"/>
                        <a:pt x="19" y="16"/>
                        <a:pt x="19" y="36"/>
                      </a:cubicBezTo>
                      <a:cubicBezTo>
                        <a:pt x="19" y="136"/>
                        <a:pt x="19" y="136"/>
                        <a:pt x="19" y="136"/>
                      </a:cubicBezTo>
                      <a:cubicBezTo>
                        <a:pt x="0" y="136"/>
                        <a:pt x="0" y="136"/>
                        <a:pt x="0" y="136"/>
                      </a:cubicBezTo>
                      <a:cubicBezTo>
                        <a:pt x="0" y="150"/>
                        <a:pt x="0" y="150"/>
                        <a:pt x="0" y="150"/>
                      </a:cubicBezTo>
                      <a:cubicBezTo>
                        <a:pt x="110" y="150"/>
                        <a:pt x="110" y="150"/>
                        <a:pt x="110" y="150"/>
                      </a:cubicBezTo>
                      <a:cubicBezTo>
                        <a:pt x="110" y="136"/>
                        <a:pt x="110" y="136"/>
                        <a:pt x="110" y="136"/>
                      </a:cubicBezTo>
                      <a:lnTo>
                        <a:pt x="91" y="13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95">
                  <a:extLst>
                    <a:ext uri="{FF2B5EF4-FFF2-40B4-BE49-F238E27FC236}">
                      <a16:creationId xmlns:a16="http://schemas.microsoft.com/office/drawing/2014/main" id="{BB3D15A4-D669-47A7-A72A-52CB726BAF67}"/>
                    </a:ext>
                  </a:extLst>
                </p:cNvPr>
                <p:cNvSpPr>
                  <a:spLocks/>
                </p:cNvSpPr>
                <p:nvPr/>
              </p:nvSpPr>
              <p:spPr bwMode="auto">
                <a:xfrm>
                  <a:off x="7197726" y="5467351"/>
                  <a:ext cx="203200" cy="201613"/>
                </a:xfrm>
                <a:custGeom>
                  <a:avLst/>
                  <a:gdLst>
                    <a:gd name="T0" fmla="*/ 111 w 121"/>
                    <a:gd name="T1" fmla="*/ 43 h 120"/>
                    <a:gd name="T2" fmla="*/ 43 w 121"/>
                    <a:gd name="T3" fmla="*/ 111 h 120"/>
                    <a:gd name="T4" fmla="*/ 9 w 121"/>
                    <a:gd name="T5" fmla="*/ 111 h 120"/>
                    <a:gd name="T6" fmla="*/ 9 w 121"/>
                    <a:gd name="T7" fmla="*/ 111 h 120"/>
                    <a:gd name="T8" fmla="*/ 9 w 121"/>
                    <a:gd name="T9" fmla="*/ 77 h 120"/>
                    <a:gd name="T10" fmla="*/ 77 w 121"/>
                    <a:gd name="T11" fmla="*/ 9 h 120"/>
                    <a:gd name="T12" fmla="*/ 111 w 121"/>
                    <a:gd name="T13" fmla="*/ 9 h 120"/>
                    <a:gd name="T14" fmla="*/ 111 w 121"/>
                    <a:gd name="T15" fmla="*/ 9 h 120"/>
                    <a:gd name="T16" fmla="*/ 111 w 121"/>
                    <a:gd name="T17" fmla="*/ 4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20">
                      <a:moveTo>
                        <a:pt x="111" y="43"/>
                      </a:moveTo>
                      <a:cubicBezTo>
                        <a:pt x="43" y="111"/>
                        <a:pt x="43" y="111"/>
                        <a:pt x="43" y="111"/>
                      </a:cubicBezTo>
                      <a:cubicBezTo>
                        <a:pt x="34" y="120"/>
                        <a:pt x="19" y="120"/>
                        <a:pt x="9" y="111"/>
                      </a:cubicBezTo>
                      <a:cubicBezTo>
                        <a:pt x="9" y="111"/>
                        <a:pt x="9" y="111"/>
                        <a:pt x="9" y="111"/>
                      </a:cubicBezTo>
                      <a:cubicBezTo>
                        <a:pt x="0" y="102"/>
                        <a:pt x="0" y="87"/>
                        <a:pt x="9" y="77"/>
                      </a:cubicBezTo>
                      <a:cubicBezTo>
                        <a:pt x="77" y="9"/>
                        <a:pt x="77" y="9"/>
                        <a:pt x="77" y="9"/>
                      </a:cubicBezTo>
                      <a:cubicBezTo>
                        <a:pt x="87" y="0"/>
                        <a:pt x="102" y="0"/>
                        <a:pt x="111" y="9"/>
                      </a:cubicBezTo>
                      <a:cubicBezTo>
                        <a:pt x="111" y="9"/>
                        <a:pt x="111" y="9"/>
                        <a:pt x="111" y="9"/>
                      </a:cubicBezTo>
                      <a:cubicBezTo>
                        <a:pt x="121" y="19"/>
                        <a:pt x="121" y="34"/>
                        <a:pt x="111" y="43"/>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84556B2E-3270-4F9C-B555-85D6949E0E09}"/>
                    </a:ext>
                  </a:extLst>
                </p:cNvPr>
                <p:cNvSpPr>
                  <a:spLocks/>
                </p:cNvSpPr>
                <p:nvPr/>
              </p:nvSpPr>
              <p:spPr bwMode="auto">
                <a:xfrm>
                  <a:off x="7316789" y="5464176"/>
                  <a:ext cx="136525" cy="136525"/>
                </a:xfrm>
                <a:custGeom>
                  <a:avLst/>
                  <a:gdLst>
                    <a:gd name="T0" fmla="*/ 75 w 81"/>
                    <a:gd name="T1" fmla="*/ 75 h 81"/>
                    <a:gd name="T2" fmla="*/ 75 w 81"/>
                    <a:gd name="T3" fmla="*/ 75 h 81"/>
                    <a:gd name="T4" fmla="*/ 54 w 81"/>
                    <a:gd name="T5" fmla="*/ 76 h 81"/>
                    <a:gd name="T6" fmla="*/ 11 w 81"/>
                    <a:gd name="T7" fmla="*/ 40 h 81"/>
                    <a:gd name="T8" fmla="*/ 9 w 81"/>
                    <a:gd name="T9" fmla="*/ 9 h 81"/>
                    <a:gd name="T10" fmla="*/ 9 w 81"/>
                    <a:gd name="T11" fmla="*/ 9 h 81"/>
                    <a:gd name="T12" fmla="*/ 40 w 81"/>
                    <a:gd name="T13" fmla="*/ 11 h 81"/>
                    <a:gd name="T14" fmla="*/ 76 w 81"/>
                    <a:gd name="T15" fmla="*/ 55 h 81"/>
                    <a:gd name="T16" fmla="*/ 75 w 81"/>
                    <a:gd name="T17"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5" y="75"/>
                      </a:moveTo>
                      <a:cubicBezTo>
                        <a:pt x="75" y="75"/>
                        <a:pt x="75" y="75"/>
                        <a:pt x="75" y="75"/>
                      </a:cubicBezTo>
                      <a:cubicBezTo>
                        <a:pt x="69" y="81"/>
                        <a:pt x="60" y="81"/>
                        <a:pt x="54" y="76"/>
                      </a:cubicBezTo>
                      <a:cubicBezTo>
                        <a:pt x="11" y="40"/>
                        <a:pt x="11" y="40"/>
                        <a:pt x="11" y="40"/>
                      </a:cubicBezTo>
                      <a:cubicBezTo>
                        <a:pt x="1" y="33"/>
                        <a:pt x="0" y="18"/>
                        <a:pt x="9" y="9"/>
                      </a:cubicBezTo>
                      <a:cubicBezTo>
                        <a:pt x="9" y="9"/>
                        <a:pt x="9" y="9"/>
                        <a:pt x="9" y="9"/>
                      </a:cubicBezTo>
                      <a:cubicBezTo>
                        <a:pt x="18" y="0"/>
                        <a:pt x="32" y="1"/>
                        <a:pt x="40" y="11"/>
                      </a:cubicBezTo>
                      <a:cubicBezTo>
                        <a:pt x="76" y="55"/>
                        <a:pt x="76" y="55"/>
                        <a:pt x="76" y="55"/>
                      </a:cubicBezTo>
                      <a:cubicBezTo>
                        <a:pt x="81" y="61"/>
                        <a:pt x="80" y="70"/>
                        <a:pt x="75" y="7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97">
                  <a:extLst>
                    <a:ext uri="{FF2B5EF4-FFF2-40B4-BE49-F238E27FC236}">
                      <a16:creationId xmlns:a16="http://schemas.microsoft.com/office/drawing/2014/main" id="{8C022196-F863-483E-A9B7-68DA6E5F308B}"/>
                    </a:ext>
                  </a:extLst>
                </p:cNvPr>
                <p:cNvSpPr>
                  <a:spLocks/>
                </p:cNvSpPr>
                <p:nvPr/>
              </p:nvSpPr>
              <p:spPr bwMode="auto">
                <a:xfrm>
                  <a:off x="7407276" y="5637214"/>
                  <a:ext cx="60325" cy="61913"/>
                </a:xfrm>
                <a:custGeom>
                  <a:avLst/>
                  <a:gdLst>
                    <a:gd name="T0" fmla="*/ 0 w 36"/>
                    <a:gd name="T1" fmla="*/ 37 h 37"/>
                    <a:gd name="T2" fmla="*/ 0 w 36"/>
                    <a:gd name="T3" fmla="*/ 19 h 37"/>
                    <a:gd name="T4" fmla="*/ 18 w 36"/>
                    <a:gd name="T5" fmla="*/ 0 h 37"/>
                    <a:gd name="T6" fmla="*/ 18 w 36"/>
                    <a:gd name="T7" fmla="*/ 0 h 37"/>
                    <a:gd name="T8" fmla="*/ 36 w 36"/>
                    <a:gd name="T9" fmla="*/ 19 h 37"/>
                    <a:gd name="T10" fmla="*/ 36 w 36"/>
                    <a:gd name="T11" fmla="*/ 37 h 37"/>
                  </a:gdLst>
                  <a:ahLst/>
                  <a:cxnLst>
                    <a:cxn ang="0">
                      <a:pos x="T0" y="T1"/>
                    </a:cxn>
                    <a:cxn ang="0">
                      <a:pos x="T2" y="T3"/>
                    </a:cxn>
                    <a:cxn ang="0">
                      <a:pos x="T4" y="T5"/>
                    </a:cxn>
                    <a:cxn ang="0">
                      <a:pos x="T6" y="T7"/>
                    </a:cxn>
                    <a:cxn ang="0">
                      <a:pos x="T8" y="T9"/>
                    </a:cxn>
                    <a:cxn ang="0">
                      <a:pos x="T10" y="T11"/>
                    </a:cxn>
                  </a:cxnLst>
                  <a:rect l="0" t="0" r="r" b="b"/>
                  <a:pathLst>
                    <a:path w="36" h="37">
                      <a:moveTo>
                        <a:pt x="0" y="37"/>
                      </a:moveTo>
                      <a:cubicBezTo>
                        <a:pt x="0" y="19"/>
                        <a:pt x="0" y="19"/>
                        <a:pt x="0" y="19"/>
                      </a:cubicBezTo>
                      <a:cubicBezTo>
                        <a:pt x="0" y="8"/>
                        <a:pt x="8" y="0"/>
                        <a:pt x="18" y="0"/>
                      </a:cubicBezTo>
                      <a:cubicBezTo>
                        <a:pt x="18" y="0"/>
                        <a:pt x="18" y="0"/>
                        <a:pt x="18" y="0"/>
                      </a:cubicBezTo>
                      <a:cubicBezTo>
                        <a:pt x="28" y="0"/>
                        <a:pt x="36" y="8"/>
                        <a:pt x="36" y="19"/>
                      </a:cubicBezTo>
                      <a:cubicBezTo>
                        <a:pt x="36" y="37"/>
                        <a:pt x="36" y="37"/>
                        <a:pt x="36" y="37"/>
                      </a:cubicBezTo>
                    </a:path>
                  </a:pathLst>
                </a:custGeom>
                <a:noFill/>
                <a:ln w="17463"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7" name="Graphic 5" descr="security, camera">
                <a:extLst>
                  <a:ext uri="{FF2B5EF4-FFF2-40B4-BE49-F238E27FC236}">
                    <a16:creationId xmlns:a16="http://schemas.microsoft.com/office/drawing/2014/main" id="{E9343D7E-8406-4BBC-82B1-CB1BF35E17E2}"/>
                  </a:ext>
                </a:extLst>
              </p:cNvPr>
              <p:cNvGrpSpPr/>
              <p:nvPr/>
            </p:nvGrpSpPr>
            <p:grpSpPr>
              <a:xfrm>
                <a:off x="1788503" y="3022042"/>
                <a:ext cx="540581" cy="540581"/>
                <a:chOff x="9207610" y="4853940"/>
                <a:chExt cx="450484" cy="450484"/>
              </a:xfrm>
            </p:grpSpPr>
            <p:sp>
              <p:nvSpPr>
                <p:cNvPr id="78" name="Freeform: Shape 77">
                  <a:extLst>
                    <a:ext uri="{FF2B5EF4-FFF2-40B4-BE49-F238E27FC236}">
                      <a16:creationId xmlns:a16="http://schemas.microsoft.com/office/drawing/2014/main" id="{DF38D51B-CE46-4947-881C-8126AC7AA7BF}"/>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2C2D0A8F-C2EB-4466-9D3F-5E8616B7AF61}"/>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92466DA-114C-4115-AB67-6F251ECE4FED}"/>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8207F564-1DCF-49A4-8259-1EF2C706AEC2}"/>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E2BF16A-8E96-4D6E-ACDE-B2F99B62418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147E66D-3042-4391-8067-B6239C510494}"/>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95" name="Graphic 94">
              <a:extLst>
                <a:ext uri="{FF2B5EF4-FFF2-40B4-BE49-F238E27FC236}">
                  <a16:creationId xmlns:a16="http://schemas.microsoft.com/office/drawing/2014/main" id="{46558071-800C-493E-B22A-5D5F9916FD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42215" y="3916200"/>
              <a:ext cx="479336" cy="479334"/>
            </a:xfrm>
            <a:prstGeom prst="rect">
              <a:avLst/>
            </a:prstGeom>
          </p:spPr>
        </p:pic>
        <p:pic>
          <p:nvPicPr>
            <p:cNvPr id="9" name="Graphic 8">
              <a:extLst>
                <a:ext uri="{FF2B5EF4-FFF2-40B4-BE49-F238E27FC236}">
                  <a16:creationId xmlns:a16="http://schemas.microsoft.com/office/drawing/2014/main" id="{06BF7CA9-C781-4690-B9E7-F83F5B9761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65915" y="1462403"/>
              <a:ext cx="478854" cy="478854"/>
            </a:xfrm>
            <a:prstGeom prst="rect">
              <a:avLst/>
            </a:prstGeom>
          </p:spPr>
        </p:pic>
        <p:sp>
          <p:nvSpPr>
            <p:cNvPr id="97" name="TextBox 96">
              <a:extLst>
                <a:ext uri="{FF2B5EF4-FFF2-40B4-BE49-F238E27FC236}">
                  <a16:creationId xmlns:a16="http://schemas.microsoft.com/office/drawing/2014/main" id="{7A017E34-BF70-441F-ACF4-6FBCA027411B}"/>
                </a:ext>
              </a:extLst>
            </p:cNvPr>
            <p:cNvSpPr txBox="1"/>
            <p:nvPr/>
          </p:nvSpPr>
          <p:spPr>
            <a:xfrm>
              <a:off x="7146852" y="2021902"/>
              <a:ext cx="1116980"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kern="0" cap="none" spc="0" normalizeH="0" baseline="0">
                  <a:ln>
                    <a:noFill/>
                  </a:ln>
                  <a:effectLst/>
                  <a:uLnTx/>
                  <a:uFillTx/>
                  <a:latin typeface="Segoe UI Semibold"/>
                </a:defRPr>
              </a:lvl1pPr>
            </a:lstStyle>
            <a:p>
              <a:r>
                <a:rPr lang="en-US" sz="1400" dirty="0"/>
                <a:t>Cosmos DB</a:t>
              </a:r>
            </a:p>
          </p:txBody>
        </p:sp>
        <p:sp>
          <p:nvSpPr>
            <p:cNvPr id="99" name="TextBox 98">
              <a:extLst>
                <a:ext uri="{FF2B5EF4-FFF2-40B4-BE49-F238E27FC236}">
                  <a16:creationId xmlns:a16="http://schemas.microsoft.com/office/drawing/2014/main" id="{D7CDDB2B-9B22-4C27-942A-03CA63CC1612}"/>
                </a:ext>
              </a:extLst>
            </p:cNvPr>
            <p:cNvSpPr txBox="1"/>
            <p:nvPr/>
          </p:nvSpPr>
          <p:spPr>
            <a:xfrm>
              <a:off x="7146852" y="5781871"/>
              <a:ext cx="1116980"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kern="0" cap="none" spc="0" normalizeH="0" baseline="0">
                  <a:ln>
                    <a:noFill/>
                  </a:ln>
                  <a:effectLst/>
                  <a:uLnTx/>
                  <a:uFillTx/>
                  <a:latin typeface="Segoe UI Semibold"/>
                </a:defRPr>
              </a:lvl1pPr>
            </a:lstStyle>
            <a:p>
              <a:r>
                <a:rPr lang="en-US" sz="1400" dirty="0"/>
                <a:t>Azure SQL</a:t>
              </a:r>
            </a:p>
          </p:txBody>
        </p:sp>
        <p:pic>
          <p:nvPicPr>
            <p:cNvPr id="27" name="Graphic 26">
              <a:extLst>
                <a:ext uri="{FF2B5EF4-FFF2-40B4-BE49-F238E27FC236}">
                  <a16:creationId xmlns:a16="http://schemas.microsoft.com/office/drawing/2014/main" id="{A307D429-AC45-4A07-9636-F33641DB68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70794" y="2664966"/>
              <a:ext cx="469098" cy="469096"/>
            </a:xfrm>
            <a:prstGeom prst="rect">
              <a:avLst/>
            </a:prstGeom>
          </p:spPr>
        </p:pic>
        <p:sp>
          <p:nvSpPr>
            <p:cNvPr id="108" name="TextBox 107">
              <a:extLst>
                <a:ext uri="{FF2B5EF4-FFF2-40B4-BE49-F238E27FC236}">
                  <a16:creationId xmlns:a16="http://schemas.microsoft.com/office/drawing/2014/main" id="{4471FA03-8CB8-47E9-9DC8-ADBA472A18BE}"/>
                </a:ext>
              </a:extLst>
            </p:cNvPr>
            <p:cNvSpPr txBox="1"/>
            <p:nvPr/>
          </p:nvSpPr>
          <p:spPr>
            <a:xfrm>
              <a:off x="7146852" y="3214374"/>
              <a:ext cx="1116980"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kern="0" cap="none" spc="0" normalizeH="0" baseline="0">
                  <a:ln>
                    <a:noFill/>
                  </a:ln>
                  <a:effectLst/>
                  <a:uLnTx/>
                  <a:uFillTx/>
                  <a:latin typeface="Segoe UI Semibold"/>
                </a:defRPr>
              </a:lvl1pPr>
            </a:lstStyle>
            <a:p>
              <a:r>
                <a:rPr lang="en-US" sz="1400" dirty="0"/>
                <a:t>Storage (Azure)</a:t>
              </a:r>
            </a:p>
          </p:txBody>
        </p:sp>
        <p:sp>
          <p:nvSpPr>
            <p:cNvPr id="109" name="TextBox 108">
              <a:extLst>
                <a:ext uri="{FF2B5EF4-FFF2-40B4-BE49-F238E27FC236}">
                  <a16:creationId xmlns:a16="http://schemas.microsoft.com/office/drawing/2014/main" id="{F7F98BE7-8A9F-4E81-9188-7F1FA7608F9E}"/>
                </a:ext>
              </a:extLst>
            </p:cNvPr>
            <p:cNvSpPr txBox="1"/>
            <p:nvPr/>
          </p:nvSpPr>
          <p:spPr>
            <a:xfrm>
              <a:off x="7146852" y="4485233"/>
              <a:ext cx="1116980"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kern="0" cap="none" spc="0" normalizeH="0" baseline="0">
                  <a:ln>
                    <a:noFill/>
                  </a:ln>
                  <a:effectLst/>
                  <a:uLnTx/>
                  <a:uFillTx/>
                  <a:latin typeface="Segoe UI Semibold"/>
                </a:defRPr>
              </a:lvl1pPr>
            </a:lstStyle>
            <a:p>
              <a:r>
                <a:rPr lang="en-US" sz="1400" dirty="0"/>
                <a:t>ADLS Gen 2</a:t>
              </a:r>
            </a:p>
          </p:txBody>
        </p:sp>
        <p:pic>
          <p:nvPicPr>
            <p:cNvPr id="103" name="Graphic 102">
              <a:extLst>
                <a:ext uri="{FF2B5EF4-FFF2-40B4-BE49-F238E27FC236}">
                  <a16:creationId xmlns:a16="http://schemas.microsoft.com/office/drawing/2014/main" id="{1617E57E-13F8-45D9-ACFF-3723DD5C9B2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11450" y="3937435"/>
              <a:ext cx="403426" cy="403424"/>
            </a:xfrm>
            <a:prstGeom prst="rect">
              <a:avLst/>
            </a:prstGeom>
          </p:spPr>
        </p:pic>
        <p:sp>
          <p:nvSpPr>
            <p:cNvPr id="116" name="TextBox 115">
              <a:extLst>
                <a:ext uri="{FF2B5EF4-FFF2-40B4-BE49-F238E27FC236}">
                  <a16:creationId xmlns:a16="http://schemas.microsoft.com/office/drawing/2014/main" id="{C1B479BA-3AD8-4454-BF64-D8752467E5A1}"/>
                </a:ext>
              </a:extLst>
            </p:cNvPr>
            <p:cNvSpPr txBox="1"/>
            <p:nvPr/>
          </p:nvSpPr>
          <p:spPr>
            <a:xfrm>
              <a:off x="10487839" y="4485233"/>
              <a:ext cx="703059"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kern="0" cap="none" spc="0" normalizeH="0" baseline="0">
                  <a:ln>
                    <a:noFill/>
                  </a:ln>
                  <a:effectLst/>
                  <a:uLnTx/>
                  <a:uFillTx/>
                  <a:latin typeface="Segoe UI Semibold"/>
                </a:defRPr>
              </a:lvl1pPr>
            </a:lstStyle>
            <a:p>
              <a:r>
                <a:rPr lang="en-US" sz="1400" dirty="0"/>
                <a:t>Portal</a:t>
              </a:r>
            </a:p>
          </p:txBody>
        </p:sp>
        <p:cxnSp>
          <p:nvCxnSpPr>
            <p:cNvPr id="125" name="Straight Arrow Connector 124">
              <a:extLst>
                <a:ext uri="{FF2B5EF4-FFF2-40B4-BE49-F238E27FC236}">
                  <a16:creationId xmlns:a16="http://schemas.microsoft.com/office/drawing/2014/main" id="{A7668CAD-BDEC-47F6-B8AB-6058764567FF}"/>
                </a:ext>
              </a:extLst>
            </p:cNvPr>
            <p:cNvCxnSpPr>
              <a:cxnSpLocks/>
            </p:cNvCxnSpPr>
            <p:nvPr/>
          </p:nvCxnSpPr>
          <p:spPr>
            <a:xfrm>
              <a:off x="3421243" y="4063245"/>
              <a:ext cx="529099" cy="0"/>
            </a:xfrm>
            <a:prstGeom prst="straightConnector1">
              <a:avLst/>
            </a:prstGeom>
            <a:noFill/>
            <a:ln w="12700" cap="flat" cmpd="sng" algn="ctr">
              <a:solidFill>
                <a:srgbClr val="525252"/>
              </a:solidFill>
              <a:prstDash val="solid"/>
              <a:headEnd type="none" w="lg" len="med"/>
              <a:tailEnd type="arrow" w="lg" len="sm"/>
            </a:ln>
            <a:effectLst/>
          </p:spPr>
        </p:cxnSp>
        <p:cxnSp>
          <p:nvCxnSpPr>
            <p:cNvPr id="127" name="Straight Arrow Connector 126">
              <a:extLst>
                <a:ext uri="{FF2B5EF4-FFF2-40B4-BE49-F238E27FC236}">
                  <a16:creationId xmlns:a16="http://schemas.microsoft.com/office/drawing/2014/main" id="{A018DCD3-6467-446E-BFB5-8B5DA8EFA428}"/>
                </a:ext>
              </a:extLst>
            </p:cNvPr>
            <p:cNvCxnSpPr>
              <a:cxnSpLocks/>
            </p:cNvCxnSpPr>
            <p:nvPr/>
          </p:nvCxnSpPr>
          <p:spPr>
            <a:xfrm>
              <a:off x="5029062" y="4063245"/>
              <a:ext cx="529099" cy="0"/>
            </a:xfrm>
            <a:prstGeom prst="straightConnector1">
              <a:avLst/>
            </a:prstGeom>
            <a:noFill/>
            <a:ln w="12700" cap="flat" cmpd="sng" algn="ctr">
              <a:solidFill>
                <a:srgbClr val="525252"/>
              </a:solidFill>
              <a:prstDash val="solid"/>
              <a:headEnd type="none" w="lg" len="med"/>
              <a:tailEnd type="arrow" w="lg" len="sm"/>
            </a:ln>
            <a:effectLst/>
          </p:spPr>
        </p:cxnSp>
        <p:cxnSp>
          <p:nvCxnSpPr>
            <p:cNvPr id="128" name="Straight Arrow Connector 127">
              <a:extLst>
                <a:ext uri="{FF2B5EF4-FFF2-40B4-BE49-F238E27FC236}">
                  <a16:creationId xmlns:a16="http://schemas.microsoft.com/office/drawing/2014/main" id="{2514AD09-5870-479E-9206-8E8C8A5CA9E3}"/>
                </a:ext>
              </a:extLst>
            </p:cNvPr>
            <p:cNvCxnSpPr>
              <a:cxnSpLocks/>
            </p:cNvCxnSpPr>
            <p:nvPr/>
          </p:nvCxnSpPr>
          <p:spPr>
            <a:xfrm>
              <a:off x="6636883" y="4063245"/>
              <a:ext cx="529099" cy="0"/>
            </a:xfrm>
            <a:prstGeom prst="straightConnector1">
              <a:avLst/>
            </a:prstGeom>
            <a:noFill/>
            <a:ln w="12700" cap="flat" cmpd="sng" algn="ctr">
              <a:solidFill>
                <a:srgbClr val="525252"/>
              </a:solidFill>
              <a:prstDash val="solid"/>
              <a:headEnd type="arrow" w="lg" len="sm"/>
              <a:tailEnd type="arrow" w="lg" len="sm"/>
            </a:ln>
            <a:effectLst/>
          </p:spPr>
        </p:cxnSp>
        <p:cxnSp>
          <p:nvCxnSpPr>
            <p:cNvPr id="129" name="Straight Arrow Connector 128">
              <a:extLst>
                <a:ext uri="{FF2B5EF4-FFF2-40B4-BE49-F238E27FC236}">
                  <a16:creationId xmlns:a16="http://schemas.microsoft.com/office/drawing/2014/main" id="{CFC409B2-A1B4-48EE-BD77-A1A67980AFAB}"/>
                </a:ext>
              </a:extLst>
            </p:cNvPr>
            <p:cNvCxnSpPr>
              <a:cxnSpLocks/>
            </p:cNvCxnSpPr>
            <p:nvPr/>
          </p:nvCxnSpPr>
          <p:spPr>
            <a:xfrm>
              <a:off x="8244702" y="4063245"/>
              <a:ext cx="529099" cy="0"/>
            </a:xfrm>
            <a:prstGeom prst="straightConnector1">
              <a:avLst/>
            </a:prstGeom>
            <a:noFill/>
            <a:ln w="12700" cap="flat" cmpd="sng" algn="ctr">
              <a:solidFill>
                <a:srgbClr val="525252"/>
              </a:solidFill>
              <a:prstDash val="solid"/>
              <a:headEnd type="arrow" w="lg" len="sm"/>
              <a:tailEnd type="arrow" w="lg" len="sm"/>
            </a:ln>
            <a:effectLst/>
          </p:spPr>
        </p:cxnSp>
        <p:cxnSp>
          <p:nvCxnSpPr>
            <p:cNvPr id="130" name="Straight Arrow Connector 129">
              <a:extLst>
                <a:ext uri="{FF2B5EF4-FFF2-40B4-BE49-F238E27FC236}">
                  <a16:creationId xmlns:a16="http://schemas.microsoft.com/office/drawing/2014/main" id="{71EB6FBB-4DE6-4833-9BB1-EF2E41978656}"/>
                </a:ext>
              </a:extLst>
            </p:cNvPr>
            <p:cNvCxnSpPr>
              <a:cxnSpLocks/>
            </p:cNvCxnSpPr>
            <p:nvPr/>
          </p:nvCxnSpPr>
          <p:spPr>
            <a:xfrm>
              <a:off x="9852523" y="4063245"/>
              <a:ext cx="529099" cy="0"/>
            </a:xfrm>
            <a:prstGeom prst="straightConnector1">
              <a:avLst/>
            </a:prstGeom>
            <a:noFill/>
            <a:ln w="12700" cap="flat" cmpd="sng" algn="ctr">
              <a:solidFill>
                <a:srgbClr val="525252"/>
              </a:solidFill>
              <a:prstDash val="solid"/>
              <a:headEnd type="none" w="lg" len="med"/>
              <a:tailEnd type="arrow" w="lg" len="sm"/>
            </a:ln>
            <a:effectLst/>
          </p:spPr>
        </p:cxnSp>
        <p:pic>
          <p:nvPicPr>
            <p:cNvPr id="131" name="Graphic 130">
              <a:extLst>
                <a:ext uri="{FF2B5EF4-FFF2-40B4-BE49-F238E27FC236}">
                  <a16:creationId xmlns:a16="http://schemas.microsoft.com/office/drawing/2014/main" id="{2C5539E2-A226-4FBD-9DD7-BBC80C881EA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75670" y="5241258"/>
              <a:ext cx="459344" cy="459342"/>
            </a:xfrm>
            <a:prstGeom prst="rect">
              <a:avLst/>
            </a:prstGeom>
          </p:spPr>
        </p:pic>
        <p:grpSp>
          <p:nvGrpSpPr>
            <p:cNvPr id="105" name="Group 104">
              <a:extLst>
                <a:ext uri="{FF2B5EF4-FFF2-40B4-BE49-F238E27FC236}">
                  <a16:creationId xmlns:a16="http://schemas.microsoft.com/office/drawing/2014/main" id="{6D49FA9B-EF08-4A2C-B363-52A9CE486E66}"/>
                </a:ext>
              </a:extLst>
            </p:cNvPr>
            <p:cNvGrpSpPr/>
            <p:nvPr/>
          </p:nvGrpSpPr>
          <p:grpSpPr>
            <a:xfrm>
              <a:off x="5873188" y="3791276"/>
              <a:ext cx="448670" cy="523958"/>
              <a:chOff x="5865984" y="2866650"/>
              <a:chExt cx="722224" cy="843419"/>
            </a:xfrm>
          </p:grpSpPr>
          <p:pic>
            <p:nvPicPr>
              <p:cNvPr id="40" name="Graphic 39">
                <a:extLst>
                  <a:ext uri="{FF2B5EF4-FFF2-40B4-BE49-F238E27FC236}">
                    <a16:creationId xmlns:a16="http://schemas.microsoft.com/office/drawing/2014/main" id="{4C95D7E7-BAA4-4A17-820E-AFAE0339FD7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865984" y="3271917"/>
                <a:ext cx="463076" cy="438152"/>
              </a:xfrm>
              <a:prstGeom prst="rect">
                <a:avLst/>
              </a:prstGeom>
            </p:spPr>
          </p:pic>
          <p:sp>
            <p:nvSpPr>
              <p:cNvPr id="132" name="Freeform 99">
                <a:extLst>
                  <a:ext uri="{FF2B5EF4-FFF2-40B4-BE49-F238E27FC236}">
                    <a16:creationId xmlns:a16="http://schemas.microsoft.com/office/drawing/2014/main" id="{86B84ACD-F67C-45B7-A977-6340F00E170C}"/>
                  </a:ext>
                </a:extLst>
              </p:cNvPr>
              <p:cNvSpPr/>
              <p:nvPr/>
            </p:nvSpPr>
            <p:spPr bwMode="auto">
              <a:xfrm>
                <a:off x="5994658" y="2866650"/>
                <a:ext cx="593550" cy="438592"/>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nvGrpSpPr>
            <p:cNvPr id="106" name="Group 105">
              <a:extLst>
                <a:ext uri="{FF2B5EF4-FFF2-40B4-BE49-F238E27FC236}">
                  <a16:creationId xmlns:a16="http://schemas.microsoft.com/office/drawing/2014/main" id="{494D7B83-4713-44CF-A8B2-A9F57DC5BCF3}"/>
                </a:ext>
              </a:extLst>
            </p:cNvPr>
            <p:cNvGrpSpPr/>
            <p:nvPr/>
          </p:nvGrpSpPr>
          <p:grpSpPr>
            <a:xfrm>
              <a:off x="10593766" y="3795220"/>
              <a:ext cx="546080" cy="516070"/>
              <a:chOff x="10497922" y="3098054"/>
              <a:chExt cx="737768" cy="697225"/>
            </a:xfrm>
          </p:grpSpPr>
          <p:grpSp>
            <p:nvGrpSpPr>
              <p:cNvPr id="112" name="Graphic 122" descr="templates">
                <a:extLst>
                  <a:ext uri="{FF2B5EF4-FFF2-40B4-BE49-F238E27FC236}">
                    <a16:creationId xmlns:a16="http://schemas.microsoft.com/office/drawing/2014/main" id="{86365E99-F1C8-4AF3-B3E1-E76A3CE34DD2}"/>
                  </a:ext>
                </a:extLst>
              </p:cNvPr>
              <p:cNvGrpSpPr/>
              <p:nvPr/>
            </p:nvGrpSpPr>
            <p:grpSpPr>
              <a:xfrm>
                <a:off x="10903384" y="3098054"/>
                <a:ext cx="332306" cy="332304"/>
                <a:chOff x="1672672" y="5759451"/>
                <a:chExt cx="357660" cy="357658"/>
              </a:xfrm>
            </p:grpSpPr>
            <p:sp>
              <p:nvSpPr>
                <p:cNvPr id="113" name="Freeform: Shape 112">
                  <a:extLst>
                    <a:ext uri="{FF2B5EF4-FFF2-40B4-BE49-F238E27FC236}">
                      <a16:creationId xmlns:a16="http://schemas.microsoft.com/office/drawing/2014/main" id="{393A89BA-C7B1-4BF5-A3E4-5B64BB1DF7DB}"/>
                    </a:ext>
                  </a:extLst>
                </p:cNvPr>
                <p:cNvSpPr/>
                <p:nvPr/>
              </p:nvSpPr>
              <p:spPr>
                <a:xfrm>
                  <a:off x="1671862" y="5758670"/>
                  <a:ext cx="353973" cy="73744"/>
                </a:xfrm>
                <a:custGeom>
                  <a:avLst/>
                  <a:gdLst>
                    <a:gd name="connsiteX0" fmla="*/ 1055 w 353972"/>
                    <a:gd name="connsiteY0" fmla="*/ 75369 h 73743"/>
                    <a:gd name="connsiteX1" fmla="*/ 354840 w 353972"/>
                    <a:gd name="connsiteY1" fmla="*/ 75369 h 73743"/>
                    <a:gd name="connsiteX2" fmla="*/ 354840 w 353972"/>
                    <a:gd name="connsiteY2" fmla="*/ 1055 h 73743"/>
                    <a:gd name="connsiteX3" fmla="*/ 1055 w 353972"/>
                    <a:gd name="connsiteY3" fmla="*/ 1055 h 73743"/>
                    <a:gd name="connsiteX4" fmla="*/ 1055 w 353972"/>
                    <a:gd name="connsiteY4" fmla="*/ 75369 h 7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972" h="73743">
                      <a:moveTo>
                        <a:pt x="1055" y="75369"/>
                      </a:moveTo>
                      <a:lnTo>
                        <a:pt x="354840" y="75369"/>
                      </a:lnTo>
                      <a:lnTo>
                        <a:pt x="354840" y="1055"/>
                      </a:lnTo>
                      <a:lnTo>
                        <a:pt x="1055" y="1055"/>
                      </a:lnTo>
                      <a:lnTo>
                        <a:pt x="1055" y="75369"/>
                      </a:lnTo>
                      <a:close/>
                    </a:path>
                  </a:pathLst>
                </a:custGeom>
                <a:solidFill>
                  <a:srgbClr val="50E6FF"/>
                </a:solidFill>
                <a:ln w="3633" cap="flat">
                  <a:noFill/>
                  <a:prstDash val="solid"/>
                  <a:miter/>
                </a:ln>
              </p:spPr>
              <p:txBody>
                <a:bodyPr rtlCol="0" anchor="ct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B646BE11-C8D6-4080-8F51-6E901F1537B8}"/>
                    </a:ext>
                  </a:extLst>
                </p:cNvPr>
                <p:cNvSpPr/>
                <p:nvPr/>
              </p:nvSpPr>
              <p:spPr>
                <a:xfrm>
                  <a:off x="1671862" y="5851944"/>
                  <a:ext cx="92180" cy="261791"/>
                </a:xfrm>
                <a:custGeom>
                  <a:avLst/>
                  <a:gdLst>
                    <a:gd name="connsiteX0" fmla="*/ 1055 w 92180"/>
                    <a:gd name="connsiteY0" fmla="*/ 261744 h 261790"/>
                    <a:gd name="connsiteX1" fmla="*/ 93901 w 92180"/>
                    <a:gd name="connsiteY1" fmla="*/ 261744 h 261790"/>
                    <a:gd name="connsiteX2" fmla="*/ 93901 w 92180"/>
                    <a:gd name="connsiteY2" fmla="*/ 1055 h 261790"/>
                    <a:gd name="connsiteX3" fmla="*/ 1055 w 92180"/>
                    <a:gd name="connsiteY3" fmla="*/ 1055 h 261790"/>
                    <a:gd name="connsiteX4" fmla="*/ 1055 w 92180"/>
                    <a:gd name="connsiteY4" fmla="*/ 261744 h 26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80" h="261790">
                      <a:moveTo>
                        <a:pt x="1055" y="261744"/>
                      </a:moveTo>
                      <a:lnTo>
                        <a:pt x="93901" y="261744"/>
                      </a:lnTo>
                      <a:lnTo>
                        <a:pt x="93901" y="1055"/>
                      </a:lnTo>
                      <a:lnTo>
                        <a:pt x="1055" y="1055"/>
                      </a:lnTo>
                      <a:lnTo>
                        <a:pt x="1055" y="261744"/>
                      </a:lnTo>
                      <a:close/>
                    </a:path>
                  </a:pathLst>
                </a:custGeom>
                <a:solidFill>
                  <a:srgbClr val="0078D4"/>
                </a:solidFill>
                <a:ln w="3633" cap="flat">
                  <a:noFill/>
                  <a:prstDash val="solid"/>
                  <a:miter/>
                </a:ln>
              </p:spPr>
              <p:txBody>
                <a:bodyPr rtlCol="0" anchor="ct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9AB986AA-4CDF-4001-AABA-4ED454832794}"/>
                    </a:ext>
                  </a:extLst>
                </p:cNvPr>
                <p:cNvSpPr/>
                <p:nvPr/>
              </p:nvSpPr>
              <p:spPr>
                <a:xfrm>
                  <a:off x="1783490" y="5851397"/>
                  <a:ext cx="243356" cy="261791"/>
                </a:xfrm>
                <a:custGeom>
                  <a:avLst/>
                  <a:gdLst>
                    <a:gd name="connsiteX0" fmla="*/ 1055 w 243356"/>
                    <a:gd name="connsiteY0" fmla="*/ 262303 h 261790"/>
                    <a:gd name="connsiteX1" fmla="*/ 243214 w 243356"/>
                    <a:gd name="connsiteY1" fmla="*/ 262303 h 261790"/>
                    <a:gd name="connsiteX2" fmla="*/ 243214 w 243356"/>
                    <a:gd name="connsiteY2" fmla="*/ 1055 h 261790"/>
                    <a:gd name="connsiteX3" fmla="*/ 1055 w 243356"/>
                    <a:gd name="connsiteY3" fmla="*/ 1055 h 261790"/>
                    <a:gd name="connsiteX4" fmla="*/ 1055 w 243356"/>
                    <a:gd name="connsiteY4" fmla="*/ 262303 h 26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56" h="261790">
                      <a:moveTo>
                        <a:pt x="1055" y="262303"/>
                      </a:moveTo>
                      <a:lnTo>
                        <a:pt x="243214" y="262303"/>
                      </a:lnTo>
                      <a:lnTo>
                        <a:pt x="243214" y="1055"/>
                      </a:lnTo>
                      <a:lnTo>
                        <a:pt x="1055" y="1055"/>
                      </a:lnTo>
                      <a:lnTo>
                        <a:pt x="1055" y="262303"/>
                      </a:lnTo>
                      <a:close/>
                    </a:path>
                  </a:pathLst>
                </a:custGeom>
                <a:solidFill>
                  <a:srgbClr val="0078D4"/>
                </a:solidFill>
                <a:ln w="3633" cap="flat">
                  <a:noFill/>
                  <a:prstDash val="solid"/>
                  <a:miter/>
                </a:ln>
              </p:spPr>
              <p:txBody>
                <a:bodyPr rtlCol="0" anchor="ct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2069" name="Picture 21" descr="Power BI Desktop July 2020 Feature Summary | Ataira">
                <a:extLst>
                  <a:ext uri="{FF2B5EF4-FFF2-40B4-BE49-F238E27FC236}">
                    <a16:creationId xmlns:a16="http://schemas.microsoft.com/office/drawing/2014/main" id="{293328D2-87CA-4F0E-B7C4-37A473F40A69}"/>
                  </a:ext>
                </a:extLst>
              </p:cNvPr>
              <p:cNvPicPr>
                <a:picLocks noChangeAspect="1" noChangeArrowheads="1"/>
              </p:cNvPicPr>
              <p:nvPr/>
            </p:nvPicPr>
            <p:blipFill>
              <a:blip r:embed="rId19">
                <a:duotone>
                  <a:prstClr val="black"/>
                  <a:schemeClr val="accent1">
                    <a:tint val="45000"/>
                    <a:satMod val="400000"/>
                  </a:schemeClr>
                </a:duotone>
                <a:alphaModFix/>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497922" y="3464762"/>
                <a:ext cx="495533" cy="330517"/>
              </a:xfrm>
              <a:prstGeom prst="rect">
                <a:avLst/>
              </a:prstGeom>
              <a:noFill/>
              <a:extLst>
                <a:ext uri="{909E8E84-426E-40DD-AFC4-6F175D3DCCD1}">
                  <a14:hiddenFill xmlns:a14="http://schemas.microsoft.com/office/drawing/2010/main">
                    <a:solidFill>
                      <a:srgbClr val="FFFFFF"/>
                    </a:solidFill>
                  </a14:hiddenFill>
                </a:ext>
              </a:extLst>
            </p:spPr>
          </p:pic>
        </p:grpSp>
        <p:pic>
          <p:nvPicPr>
            <p:cNvPr id="135" name="Graphic 201">
              <a:extLst>
                <a:ext uri="{FF2B5EF4-FFF2-40B4-BE49-F238E27FC236}">
                  <a16:creationId xmlns:a16="http://schemas.microsoft.com/office/drawing/2014/main" id="{0A91EFCA-A4FC-4989-BDD4-13D84225E07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35231" y="3831925"/>
              <a:ext cx="508942" cy="466789"/>
            </a:xfrm>
            <a:prstGeom prst="rect">
              <a:avLst/>
            </a:prstGeom>
          </p:spPr>
        </p:pic>
      </p:grpSp>
      <p:sp>
        <p:nvSpPr>
          <p:cNvPr id="6" name="TextBox 5">
            <a:extLst>
              <a:ext uri="{FF2B5EF4-FFF2-40B4-BE49-F238E27FC236}">
                <a16:creationId xmlns:a16="http://schemas.microsoft.com/office/drawing/2014/main" id="{CC019476-40DA-4D60-9CDF-A9547DADC2E2}"/>
              </a:ext>
            </a:extLst>
          </p:cNvPr>
          <p:cNvSpPr txBox="1"/>
          <p:nvPr/>
        </p:nvSpPr>
        <p:spPr>
          <a:xfrm>
            <a:off x="454712" y="319150"/>
            <a:ext cx="9011818" cy="707886"/>
          </a:xfrm>
          <a:prstGeom prst="rect">
            <a:avLst/>
          </a:prstGeom>
          <a:noFill/>
          <a:ln>
            <a:noFill/>
          </a:ln>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Azure SQL Edge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Reference Architecture - Connected</a:t>
            </a:r>
            <a:endParaRPr kumimoji="0" lang="en-US" sz="1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44892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42" presetClass="path" presetSubtype="0" decel="100000" fill="hold" nodeType="withEffect">
                                  <p:stCondLst>
                                    <p:cond delay="0"/>
                                  </p:stCondLst>
                                  <p:childTnLst>
                                    <p:animMotion origin="layout" path="M 0 1.11111E-6 L 0 0.03542 " pathEditMode="relative" rAng="0" ptsTypes="AA">
                                      <p:cBhvr>
                                        <p:cTn id="9" dur="700" spd="-100000" fill="hold"/>
                                        <p:tgtEl>
                                          <p:spTgt spid="1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B76D7658-DAE5-47F4-85FD-9AED54D6D80A}"/>
              </a:ext>
            </a:extLst>
          </p:cNvPr>
          <p:cNvSpPr txBox="1"/>
          <p:nvPr/>
        </p:nvSpPr>
        <p:spPr>
          <a:xfrm>
            <a:off x="6407671" y="4349573"/>
            <a:ext cx="2347580"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mn-cs"/>
              </a:rPr>
              <a:t>Azure </a:t>
            </a:r>
            <a:br>
              <a:rPr kumimoji="0" lang="en-US" sz="1400" b="0" i="0" u="none" strike="noStrike" kern="0" cap="none" spc="0" normalizeH="0" baseline="0" noProof="0" dirty="0">
                <a:ln>
                  <a:noFill/>
                </a:ln>
                <a:effectLst/>
                <a:uLnTx/>
                <a:uFillTx/>
                <a:latin typeface="Segoe UI Semibold"/>
                <a:ea typeface="+mn-ea"/>
                <a:cs typeface="+mn-cs"/>
              </a:rPr>
            </a:br>
            <a:r>
              <a:rPr kumimoji="0" lang="en-US" sz="1400" b="0" i="0" u="none" strike="noStrike" kern="0" cap="none" spc="0" normalizeH="0" baseline="0" noProof="0" dirty="0">
                <a:ln>
                  <a:noFill/>
                </a:ln>
                <a:effectLst/>
                <a:uLnTx/>
                <a:uFillTx/>
                <a:latin typeface="Segoe UI Semibold"/>
                <a:ea typeface="+mn-ea"/>
                <a:cs typeface="+mn-cs"/>
              </a:rPr>
              <a:t>SQL Edge</a:t>
            </a:r>
          </a:p>
        </p:txBody>
      </p:sp>
      <p:sp>
        <p:nvSpPr>
          <p:cNvPr id="35" name="TextBox 34">
            <a:extLst>
              <a:ext uri="{FF2B5EF4-FFF2-40B4-BE49-F238E27FC236}">
                <a16:creationId xmlns:a16="http://schemas.microsoft.com/office/drawing/2014/main" id="{739038E8-175F-4E34-BB16-BBBB29AFC95B}"/>
              </a:ext>
            </a:extLst>
          </p:cNvPr>
          <p:cNvSpPr txBox="1"/>
          <p:nvPr/>
        </p:nvSpPr>
        <p:spPr>
          <a:xfrm>
            <a:off x="4194126" y="4349573"/>
            <a:ext cx="1116980"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mn-cs"/>
              </a:rPr>
              <a:t>Kafka</a:t>
            </a:r>
          </a:p>
        </p:txBody>
      </p:sp>
      <p:sp>
        <p:nvSpPr>
          <p:cNvPr id="47" name="TextBox 46">
            <a:extLst>
              <a:ext uri="{FF2B5EF4-FFF2-40B4-BE49-F238E27FC236}">
                <a16:creationId xmlns:a16="http://schemas.microsoft.com/office/drawing/2014/main" id="{6BA01C5A-7C66-45E6-86FB-74AF8E903EC6}"/>
              </a:ext>
            </a:extLst>
          </p:cNvPr>
          <p:cNvSpPr txBox="1"/>
          <p:nvPr/>
        </p:nvSpPr>
        <p:spPr>
          <a:xfrm>
            <a:off x="9395039" y="4364382"/>
            <a:ext cx="2060678"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mn-cs"/>
              </a:rPr>
              <a:t>Visualization/</a:t>
            </a:r>
            <a:br>
              <a:rPr kumimoji="0" lang="en-US" sz="1400" b="0" i="0" u="none" strike="noStrike" kern="0" cap="none" spc="0" normalizeH="0" baseline="0" noProof="0" dirty="0">
                <a:ln>
                  <a:noFill/>
                </a:ln>
                <a:effectLst/>
                <a:uLnTx/>
                <a:uFillTx/>
                <a:latin typeface="Segoe UI Semibold"/>
                <a:ea typeface="+mn-ea"/>
                <a:cs typeface="+mn-cs"/>
              </a:rPr>
            </a:br>
            <a:r>
              <a:rPr kumimoji="0" lang="en-US" sz="1400" b="0" i="0" u="none" strike="noStrike" kern="0" cap="none" spc="0" normalizeH="0" baseline="0" noProof="0" dirty="0">
                <a:ln>
                  <a:noFill/>
                </a:ln>
                <a:effectLst/>
                <a:uLnTx/>
                <a:uFillTx/>
                <a:latin typeface="Segoe UI Semibold"/>
                <a:ea typeface="+mn-ea"/>
                <a:cs typeface="+mn-cs"/>
              </a:rPr>
              <a:t>Analytics</a:t>
            </a:r>
          </a:p>
        </p:txBody>
      </p:sp>
      <p:grpSp>
        <p:nvGrpSpPr>
          <p:cNvPr id="73" name="Group 72" descr="diagram ">
            <a:extLst>
              <a:ext uri="{FF2B5EF4-FFF2-40B4-BE49-F238E27FC236}">
                <a16:creationId xmlns:a16="http://schemas.microsoft.com/office/drawing/2014/main" id="{6B742B5D-8055-4DD3-853B-C65E74B169FE}"/>
              </a:ext>
            </a:extLst>
          </p:cNvPr>
          <p:cNvGrpSpPr/>
          <p:nvPr/>
        </p:nvGrpSpPr>
        <p:grpSpPr>
          <a:xfrm>
            <a:off x="1340935" y="2954755"/>
            <a:ext cx="9510130" cy="1460004"/>
            <a:chOff x="1266697" y="2409632"/>
            <a:chExt cx="9510130" cy="1460004"/>
          </a:xfrm>
        </p:grpSpPr>
        <p:grpSp>
          <p:nvGrpSpPr>
            <p:cNvPr id="72" name="Group 71" descr="diagram ">
              <a:extLst>
                <a:ext uri="{FF2B5EF4-FFF2-40B4-BE49-F238E27FC236}">
                  <a16:creationId xmlns:a16="http://schemas.microsoft.com/office/drawing/2014/main" id="{53C444A3-2021-4DB7-86C3-6435489A1D58}"/>
                </a:ext>
              </a:extLst>
            </p:cNvPr>
            <p:cNvGrpSpPr/>
            <p:nvPr/>
          </p:nvGrpSpPr>
          <p:grpSpPr>
            <a:xfrm>
              <a:off x="1266697" y="2409632"/>
              <a:ext cx="9510130" cy="1460004"/>
              <a:chOff x="1266697" y="2409632"/>
              <a:chExt cx="9510130" cy="1460004"/>
            </a:xfrm>
          </p:grpSpPr>
          <p:cxnSp>
            <p:nvCxnSpPr>
              <p:cNvPr id="24" name="Straight Arrow Connector 23">
                <a:extLst>
                  <a:ext uri="{FF2B5EF4-FFF2-40B4-BE49-F238E27FC236}">
                    <a16:creationId xmlns:a16="http://schemas.microsoft.com/office/drawing/2014/main" id="{30A354F0-C1B3-4C6E-B90B-B5EE84A8B19F}"/>
                  </a:ext>
                </a:extLst>
              </p:cNvPr>
              <p:cNvCxnSpPr>
                <a:cxnSpLocks/>
              </p:cNvCxnSpPr>
              <p:nvPr/>
            </p:nvCxnSpPr>
            <p:spPr>
              <a:xfrm>
                <a:off x="2820923" y="3077881"/>
                <a:ext cx="914400" cy="0"/>
              </a:xfrm>
              <a:prstGeom prst="straightConnector1">
                <a:avLst/>
              </a:prstGeom>
              <a:ln w="12700">
                <a:solidFill>
                  <a:srgbClr val="525252"/>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1028" name="Picture 4" descr="asf - Revision 1880480: /kafka/site/logos/originals/png">
                <a:extLst>
                  <a:ext uri="{FF2B5EF4-FFF2-40B4-BE49-F238E27FC236}">
                    <a16:creationId xmlns:a16="http://schemas.microsoft.com/office/drawing/2014/main" id="{D5C3656A-221E-4CB2-A2D6-C14870876798}"/>
                  </a:ext>
                </a:extLst>
              </p:cNvPr>
              <p:cNvPicPr>
                <a:picLocks noChangeAspect="1" noChangeArrowheads="1"/>
              </p:cNvPicPr>
              <p:nvPr/>
            </p:nvPicPr>
            <p:blipFill rotWithShape="1">
              <a:blip r:embed="rId2">
                <a:duotone>
                  <a:prstClr val="black"/>
                  <a:schemeClr val="accent1">
                    <a:tint val="45000"/>
                    <a:satMod val="400000"/>
                  </a:schemeClr>
                </a:duotone>
                <a:alphaModFix/>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8039" t="5699" r="28039" b="35031"/>
              <a:stretch/>
            </p:blipFill>
            <p:spPr bwMode="auto">
              <a:xfrm>
                <a:off x="4348194" y="2668463"/>
                <a:ext cx="660369" cy="94234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5D0D5D57-4A61-4FD7-B707-18DB0140F46F}"/>
                  </a:ext>
                </a:extLst>
              </p:cNvPr>
              <p:cNvCxnSpPr>
                <a:cxnSpLocks/>
              </p:cNvCxnSpPr>
              <p:nvPr/>
            </p:nvCxnSpPr>
            <p:spPr>
              <a:xfrm>
                <a:off x="5640323" y="3077881"/>
                <a:ext cx="914400" cy="0"/>
              </a:xfrm>
              <a:prstGeom prst="straightConnector1">
                <a:avLst/>
              </a:prstGeom>
              <a:ln w="12700">
                <a:solidFill>
                  <a:srgbClr val="525252"/>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831BEF-FB14-4802-93DB-5AD76A96199C}"/>
                  </a:ext>
                </a:extLst>
              </p:cNvPr>
              <p:cNvCxnSpPr>
                <a:cxnSpLocks/>
              </p:cNvCxnSpPr>
              <p:nvPr/>
            </p:nvCxnSpPr>
            <p:spPr>
              <a:xfrm>
                <a:off x="8459723" y="3077881"/>
                <a:ext cx="914400" cy="0"/>
              </a:xfrm>
              <a:prstGeom prst="straightConnector1">
                <a:avLst/>
              </a:prstGeom>
              <a:ln w="12700">
                <a:solidFill>
                  <a:srgbClr val="525252"/>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48" name="Group 4" descr="data">
                <a:extLst>
                  <a:ext uri="{FF2B5EF4-FFF2-40B4-BE49-F238E27FC236}">
                    <a16:creationId xmlns:a16="http://schemas.microsoft.com/office/drawing/2014/main" id="{DFFB2A71-6FAB-4CC3-8506-96DADE7EC887}"/>
                  </a:ext>
                </a:extLst>
              </p:cNvPr>
              <p:cNvGrpSpPr>
                <a:grpSpLocks noChangeAspect="1"/>
              </p:cNvGrpSpPr>
              <p:nvPr/>
            </p:nvGrpSpPr>
            <p:grpSpPr bwMode="auto">
              <a:xfrm>
                <a:off x="9925453" y="2771807"/>
                <a:ext cx="851374" cy="735652"/>
                <a:chOff x="1048" y="787"/>
                <a:chExt cx="309" cy="267"/>
              </a:xfrm>
            </p:grpSpPr>
            <p:sp>
              <p:nvSpPr>
                <p:cNvPr id="49" name="Rectangle 5">
                  <a:extLst>
                    <a:ext uri="{FF2B5EF4-FFF2-40B4-BE49-F238E27FC236}">
                      <a16:creationId xmlns:a16="http://schemas.microsoft.com/office/drawing/2014/main" id="{302D0D38-C5EC-4E71-8BCE-2F4BA42CF445}"/>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6">
                  <a:extLst>
                    <a:ext uri="{FF2B5EF4-FFF2-40B4-BE49-F238E27FC236}">
                      <a16:creationId xmlns:a16="http://schemas.microsoft.com/office/drawing/2014/main" id="{CED89DD7-F840-4930-9739-F2DBDCFEC58B}"/>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Rectangle 7">
                  <a:extLst>
                    <a:ext uri="{FF2B5EF4-FFF2-40B4-BE49-F238E27FC236}">
                      <a16:creationId xmlns:a16="http://schemas.microsoft.com/office/drawing/2014/main" id="{D85A5380-D7E3-4DB4-A85F-80E9B0EA00D0}"/>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8">
                  <a:extLst>
                    <a:ext uri="{FF2B5EF4-FFF2-40B4-BE49-F238E27FC236}">
                      <a16:creationId xmlns:a16="http://schemas.microsoft.com/office/drawing/2014/main" id="{73E904B9-5CAB-41A9-9C62-A346C5EB3D52}"/>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9">
                  <a:extLst>
                    <a:ext uri="{FF2B5EF4-FFF2-40B4-BE49-F238E27FC236}">
                      <a16:creationId xmlns:a16="http://schemas.microsoft.com/office/drawing/2014/main" id="{7E3D39EE-93B5-4916-9F49-D609A1BC000D}"/>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F614FEBC-07E3-4220-BB9F-9102F45BC6CB}"/>
                  </a:ext>
                </a:extLst>
              </p:cNvPr>
              <p:cNvGrpSpPr/>
              <p:nvPr/>
            </p:nvGrpSpPr>
            <p:grpSpPr>
              <a:xfrm>
                <a:off x="1266697" y="2409632"/>
                <a:ext cx="1203454" cy="1460004"/>
                <a:chOff x="1705245" y="3022042"/>
                <a:chExt cx="944593" cy="1145961"/>
              </a:xfrm>
            </p:grpSpPr>
            <p:grpSp>
              <p:nvGrpSpPr>
                <p:cNvPr id="56" name="thermometer" descr="temperature, thermometer">
                  <a:extLst>
                    <a:ext uri="{FF2B5EF4-FFF2-40B4-BE49-F238E27FC236}">
                      <a16:creationId xmlns:a16="http://schemas.microsoft.com/office/drawing/2014/main" id="{27E54C84-F9A0-4FD1-B6B7-15E3CCC32E19}"/>
                    </a:ext>
                  </a:extLst>
                </p:cNvPr>
                <p:cNvGrpSpPr/>
                <p:nvPr/>
              </p:nvGrpSpPr>
              <p:grpSpPr>
                <a:xfrm>
                  <a:off x="1705245" y="3684727"/>
                  <a:ext cx="217476" cy="483276"/>
                  <a:chOff x="6521451" y="600076"/>
                  <a:chExt cx="157163" cy="349250"/>
                </a:xfrm>
              </p:grpSpPr>
              <p:sp>
                <p:nvSpPr>
                  <p:cNvPr id="57" name="Freeform 141">
                    <a:extLst>
                      <a:ext uri="{FF2B5EF4-FFF2-40B4-BE49-F238E27FC236}">
                        <a16:creationId xmlns:a16="http://schemas.microsoft.com/office/drawing/2014/main" id="{4CDABA88-587A-42FA-AD66-EACDA2F39593}"/>
                      </a:ext>
                    </a:extLst>
                  </p:cNvPr>
                  <p:cNvSpPr>
                    <a:spLocks/>
                  </p:cNvSpPr>
                  <p:nvPr/>
                </p:nvSpPr>
                <p:spPr bwMode="auto">
                  <a:xfrm>
                    <a:off x="6521451" y="600076"/>
                    <a:ext cx="157163" cy="349250"/>
                  </a:xfrm>
                  <a:custGeom>
                    <a:avLst/>
                    <a:gdLst>
                      <a:gd name="T0" fmla="*/ 69 w 94"/>
                      <a:gd name="T1" fmla="*/ 120 h 208"/>
                      <a:gd name="T2" fmla="*/ 69 w 94"/>
                      <a:gd name="T3" fmla="*/ 22 h 208"/>
                      <a:gd name="T4" fmla="*/ 47 w 94"/>
                      <a:gd name="T5" fmla="*/ 0 h 208"/>
                      <a:gd name="T6" fmla="*/ 25 w 94"/>
                      <a:gd name="T7" fmla="*/ 22 h 208"/>
                      <a:gd name="T8" fmla="*/ 25 w 94"/>
                      <a:gd name="T9" fmla="*/ 120 h 208"/>
                      <a:gd name="T10" fmla="*/ 0 w 94"/>
                      <a:gd name="T11" fmla="*/ 161 h 208"/>
                      <a:gd name="T12" fmla="*/ 47 w 94"/>
                      <a:gd name="T13" fmla="*/ 208 h 208"/>
                      <a:gd name="T14" fmla="*/ 94 w 94"/>
                      <a:gd name="T15" fmla="*/ 161 h 208"/>
                      <a:gd name="T16" fmla="*/ 69 w 94"/>
                      <a:gd name="T17" fmla="*/ 12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08">
                        <a:moveTo>
                          <a:pt x="69" y="120"/>
                        </a:moveTo>
                        <a:cubicBezTo>
                          <a:pt x="69" y="22"/>
                          <a:pt x="69" y="22"/>
                          <a:pt x="69" y="22"/>
                        </a:cubicBezTo>
                        <a:cubicBezTo>
                          <a:pt x="69" y="10"/>
                          <a:pt x="59" y="0"/>
                          <a:pt x="47" y="0"/>
                        </a:cubicBezTo>
                        <a:cubicBezTo>
                          <a:pt x="35" y="0"/>
                          <a:pt x="25" y="10"/>
                          <a:pt x="25" y="22"/>
                        </a:cubicBezTo>
                        <a:cubicBezTo>
                          <a:pt x="25" y="120"/>
                          <a:pt x="25" y="120"/>
                          <a:pt x="25" y="120"/>
                        </a:cubicBezTo>
                        <a:cubicBezTo>
                          <a:pt x="10" y="128"/>
                          <a:pt x="0" y="143"/>
                          <a:pt x="0" y="161"/>
                        </a:cubicBezTo>
                        <a:cubicBezTo>
                          <a:pt x="0" y="187"/>
                          <a:pt x="21" y="208"/>
                          <a:pt x="47" y="208"/>
                        </a:cubicBezTo>
                        <a:cubicBezTo>
                          <a:pt x="73" y="208"/>
                          <a:pt x="94" y="187"/>
                          <a:pt x="94" y="161"/>
                        </a:cubicBezTo>
                        <a:cubicBezTo>
                          <a:pt x="94" y="143"/>
                          <a:pt x="84" y="128"/>
                          <a:pt x="69" y="12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57">
                    <a:extLst>
                      <a:ext uri="{FF2B5EF4-FFF2-40B4-BE49-F238E27FC236}">
                        <a16:creationId xmlns:a16="http://schemas.microsoft.com/office/drawing/2014/main" id="{2A97D5C6-C5C8-46EA-A431-86CB4EA83D71}"/>
                      </a:ext>
                    </a:extLst>
                  </p:cNvPr>
                  <p:cNvSpPr>
                    <a:spLocks noChangeArrowheads="1"/>
                  </p:cNvSpPr>
                  <p:nvPr/>
                </p:nvSpPr>
                <p:spPr bwMode="auto">
                  <a:xfrm>
                    <a:off x="6551614" y="825501"/>
                    <a:ext cx="96838" cy="95250"/>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Line 143">
                    <a:extLst>
                      <a:ext uri="{FF2B5EF4-FFF2-40B4-BE49-F238E27FC236}">
                        <a16:creationId xmlns:a16="http://schemas.microsoft.com/office/drawing/2014/main" id="{B2322403-4262-4671-AC05-4DDFC1427BC5}"/>
                      </a:ext>
                    </a:extLst>
                  </p:cNvPr>
                  <p:cNvSpPr>
                    <a:spLocks noChangeShapeType="1"/>
                  </p:cNvSpPr>
                  <p:nvPr/>
                </p:nvSpPr>
                <p:spPr bwMode="auto">
                  <a:xfrm flipV="1">
                    <a:off x="6599239" y="727076"/>
                    <a:ext cx="0" cy="146050"/>
                  </a:xfrm>
                  <a:prstGeom prst="line">
                    <a:avLst/>
                  </a:prstGeom>
                  <a:noFill/>
                  <a:ln w="17463" cap="flat">
                    <a:solidFill>
                      <a:srgbClr val="4FE4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0" name="robotic arm" descr="robotic arm">
                  <a:extLst>
                    <a:ext uri="{FF2B5EF4-FFF2-40B4-BE49-F238E27FC236}">
                      <a16:creationId xmlns:a16="http://schemas.microsoft.com/office/drawing/2014/main" id="{BB26FDE9-6C0D-42D8-AA84-8CFA8825B481}"/>
                    </a:ext>
                  </a:extLst>
                </p:cNvPr>
                <p:cNvGrpSpPr/>
                <p:nvPr/>
              </p:nvGrpSpPr>
              <p:grpSpPr>
                <a:xfrm>
                  <a:off x="2179638" y="3416785"/>
                  <a:ext cx="470200" cy="528976"/>
                  <a:chOff x="7150101" y="5464176"/>
                  <a:chExt cx="317500" cy="357188"/>
                </a:xfrm>
              </p:grpSpPr>
              <p:sp>
                <p:nvSpPr>
                  <p:cNvPr id="61" name="Freeform 94">
                    <a:extLst>
                      <a:ext uri="{FF2B5EF4-FFF2-40B4-BE49-F238E27FC236}">
                        <a16:creationId xmlns:a16="http://schemas.microsoft.com/office/drawing/2014/main" id="{1888A4E3-3E17-471C-8172-004401E72CBF}"/>
                      </a:ext>
                    </a:extLst>
                  </p:cNvPr>
                  <p:cNvSpPr>
                    <a:spLocks/>
                  </p:cNvSpPr>
                  <p:nvPr/>
                </p:nvSpPr>
                <p:spPr bwMode="auto">
                  <a:xfrm>
                    <a:off x="7150101" y="5568951"/>
                    <a:ext cx="185738" cy="252413"/>
                  </a:xfrm>
                  <a:custGeom>
                    <a:avLst/>
                    <a:gdLst>
                      <a:gd name="T0" fmla="*/ 91 w 110"/>
                      <a:gd name="T1" fmla="*/ 136 h 150"/>
                      <a:gd name="T2" fmla="*/ 91 w 110"/>
                      <a:gd name="T3" fmla="*/ 36 h 150"/>
                      <a:gd name="T4" fmla="*/ 55 w 110"/>
                      <a:gd name="T5" fmla="*/ 0 h 150"/>
                      <a:gd name="T6" fmla="*/ 19 w 110"/>
                      <a:gd name="T7" fmla="*/ 36 h 150"/>
                      <a:gd name="T8" fmla="*/ 19 w 110"/>
                      <a:gd name="T9" fmla="*/ 136 h 150"/>
                      <a:gd name="T10" fmla="*/ 0 w 110"/>
                      <a:gd name="T11" fmla="*/ 136 h 150"/>
                      <a:gd name="T12" fmla="*/ 0 w 110"/>
                      <a:gd name="T13" fmla="*/ 150 h 150"/>
                      <a:gd name="T14" fmla="*/ 110 w 110"/>
                      <a:gd name="T15" fmla="*/ 150 h 150"/>
                      <a:gd name="T16" fmla="*/ 110 w 110"/>
                      <a:gd name="T17" fmla="*/ 136 h 150"/>
                      <a:gd name="T18" fmla="*/ 91 w 110"/>
                      <a:gd name="T19" fmla="*/ 13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0">
                        <a:moveTo>
                          <a:pt x="91" y="136"/>
                        </a:moveTo>
                        <a:cubicBezTo>
                          <a:pt x="91" y="36"/>
                          <a:pt x="91" y="36"/>
                          <a:pt x="91" y="36"/>
                        </a:cubicBezTo>
                        <a:cubicBezTo>
                          <a:pt x="91" y="16"/>
                          <a:pt x="75" y="0"/>
                          <a:pt x="55" y="0"/>
                        </a:cubicBezTo>
                        <a:cubicBezTo>
                          <a:pt x="35" y="0"/>
                          <a:pt x="19" y="16"/>
                          <a:pt x="19" y="36"/>
                        </a:cubicBezTo>
                        <a:cubicBezTo>
                          <a:pt x="19" y="136"/>
                          <a:pt x="19" y="136"/>
                          <a:pt x="19" y="136"/>
                        </a:cubicBezTo>
                        <a:cubicBezTo>
                          <a:pt x="0" y="136"/>
                          <a:pt x="0" y="136"/>
                          <a:pt x="0" y="136"/>
                        </a:cubicBezTo>
                        <a:cubicBezTo>
                          <a:pt x="0" y="150"/>
                          <a:pt x="0" y="150"/>
                          <a:pt x="0" y="150"/>
                        </a:cubicBezTo>
                        <a:cubicBezTo>
                          <a:pt x="110" y="150"/>
                          <a:pt x="110" y="150"/>
                          <a:pt x="110" y="150"/>
                        </a:cubicBezTo>
                        <a:cubicBezTo>
                          <a:pt x="110" y="136"/>
                          <a:pt x="110" y="136"/>
                          <a:pt x="110" y="136"/>
                        </a:cubicBezTo>
                        <a:lnTo>
                          <a:pt x="91" y="13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95">
                    <a:extLst>
                      <a:ext uri="{FF2B5EF4-FFF2-40B4-BE49-F238E27FC236}">
                        <a16:creationId xmlns:a16="http://schemas.microsoft.com/office/drawing/2014/main" id="{5A89455E-185D-478F-835A-47267EBDD60A}"/>
                      </a:ext>
                    </a:extLst>
                  </p:cNvPr>
                  <p:cNvSpPr>
                    <a:spLocks/>
                  </p:cNvSpPr>
                  <p:nvPr/>
                </p:nvSpPr>
                <p:spPr bwMode="auto">
                  <a:xfrm>
                    <a:off x="7197726" y="5467351"/>
                    <a:ext cx="203200" cy="201613"/>
                  </a:xfrm>
                  <a:custGeom>
                    <a:avLst/>
                    <a:gdLst>
                      <a:gd name="T0" fmla="*/ 111 w 121"/>
                      <a:gd name="T1" fmla="*/ 43 h 120"/>
                      <a:gd name="T2" fmla="*/ 43 w 121"/>
                      <a:gd name="T3" fmla="*/ 111 h 120"/>
                      <a:gd name="T4" fmla="*/ 9 w 121"/>
                      <a:gd name="T5" fmla="*/ 111 h 120"/>
                      <a:gd name="T6" fmla="*/ 9 w 121"/>
                      <a:gd name="T7" fmla="*/ 111 h 120"/>
                      <a:gd name="T8" fmla="*/ 9 w 121"/>
                      <a:gd name="T9" fmla="*/ 77 h 120"/>
                      <a:gd name="T10" fmla="*/ 77 w 121"/>
                      <a:gd name="T11" fmla="*/ 9 h 120"/>
                      <a:gd name="T12" fmla="*/ 111 w 121"/>
                      <a:gd name="T13" fmla="*/ 9 h 120"/>
                      <a:gd name="T14" fmla="*/ 111 w 121"/>
                      <a:gd name="T15" fmla="*/ 9 h 120"/>
                      <a:gd name="T16" fmla="*/ 111 w 121"/>
                      <a:gd name="T17" fmla="*/ 4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20">
                        <a:moveTo>
                          <a:pt x="111" y="43"/>
                        </a:moveTo>
                        <a:cubicBezTo>
                          <a:pt x="43" y="111"/>
                          <a:pt x="43" y="111"/>
                          <a:pt x="43" y="111"/>
                        </a:cubicBezTo>
                        <a:cubicBezTo>
                          <a:pt x="34" y="120"/>
                          <a:pt x="19" y="120"/>
                          <a:pt x="9" y="111"/>
                        </a:cubicBezTo>
                        <a:cubicBezTo>
                          <a:pt x="9" y="111"/>
                          <a:pt x="9" y="111"/>
                          <a:pt x="9" y="111"/>
                        </a:cubicBezTo>
                        <a:cubicBezTo>
                          <a:pt x="0" y="102"/>
                          <a:pt x="0" y="87"/>
                          <a:pt x="9" y="77"/>
                        </a:cubicBezTo>
                        <a:cubicBezTo>
                          <a:pt x="77" y="9"/>
                          <a:pt x="77" y="9"/>
                          <a:pt x="77" y="9"/>
                        </a:cubicBezTo>
                        <a:cubicBezTo>
                          <a:pt x="87" y="0"/>
                          <a:pt x="102" y="0"/>
                          <a:pt x="111" y="9"/>
                        </a:cubicBezTo>
                        <a:cubicBezTo>
                          <a:pt x="111" y="9"/>
                          <a:pt x="111" y="9"/>
                          <a:pt x="111" y="9"/>
                        </a:cubicBezTo>
                        <a:cubicBezTo>
                          <a:pt x="121" y="19"/>
                          <a:pt x="121" y="34"/>
                          <a:pt x="111" y="43"/>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96">
                    <a:extLst>
                      <a:ext uri="{FF2B5EF4-FFF2-40B4-BE49-F238E27FC236}">
                        <a16:creationId xmlns:a16="http://schemas.microsoft.com/office/drawing/2014/main" id="{D9261253-7F6A-47F1-A74A-7AEBEB3E353F}"/>
                      </a:ext>
                    </a:extLst>
                  </p:cNvPr>
                  <p:cNvSpPr>
                    <a:spLocks/>
                  </p:cNvSpPr>
                  <p:nvPr/>
                </p:nvSpPr>
                <p:spPr bwMode="auto">
                  <a:xfrm>
                    <a:off x="7316789" y="5464176"/>
                    <a:ext cx="136525" cy="136525"/>
                  </a:xfrm>
                  <a:custGeom>
                    <a:avLst/>
                    <a:gdLst>
                      <a:gd name="T0" fmla="*/ 75 w 81"/>
                      <a:gd name="T1" fmla="*/ 75 h 81"/>
                      <a:gd name="T2" fmla="*/ 75 w 81"/>
                      <a:gd name="T3" fmla="*/ 75 h 81"/>
                      <a:gd name="T4" fmla="*/ 54 w 81"/>
                      <a:gd name="T5" fmla="*/ 76 h 81"/>
                      <a:gd name="T6" fmla="*/ 11 w 81"/>
                      <a:gd name="T7" fmla="*/ 40 h 81"/>
                      <a:gd name="T8" fmla="*/ 9 w 81"/>
                      <a:gd name="T9" fmla="*/ 9 h 81"/>
                      <a:gd name="T10" fmla="*/ 9 w 81"/>
                      <a:gd name="T11" fmla="*/ 9 h 81"/>
                      <a:gd name="T12" fmla="*/ 40 w 81"/>
                      <a:gd name="T13" fmla="*/ 11 h 81"/>
                      <a:gd name="T14" fmla="*/ 76 w 81"/>
                      <a:gd name="T15" fmla="*/ 55 h 81"/>
                      <a:gd name="T16" fmla="*/ 75 w 81"/>
                      <a:gd name="T17"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5" y="75"/>
                        </a:moveTo>
                        <a:cubicBezTo>
                          <a:pt x="75" y="75"/>
                          <a:pt x="75" y="75"/>
                          <a:pt x="75" y="75"/>
                        </a:cubicBezTo>
                        <a:cubicBezTo>
                          <a:pt x="69" y="81"/>
                          <a:pt x="60" y="81"/>
                          <a:pt x="54" y="76"/>
                        </a:cubicBezTo>
                        <a:cubicBezTo>
                          <a:pt x="11" y="40"/>
                          <a:pt x="11" y="40"/>
                          <a:pt x="11" y="40"/>
                        </a:cubicBezTo>
                        <a:cubicBezTo>
                          <a:pt x="1" y="33"/>
                          <a:pt x="0" y="18"/>
                          <a:pt x="9" y="9"/>
                        </a:cubicBezTo>
                        <a:cubicBezTo>
                          <a:pt x="9" y="9"/>
                          <a:pt x="9" y="9"/>
                          <a:pt x="9" y="9"/>
                        </a:cubicBezTo>
                        <a:cubicBezTo>
                          <a:pt x="18" y="0"/>
                          <a:pt x="32" y="1"/>
                          <a:pt x="40" y="11"/>
                        </a:cubicBezTo>
                        <a:cubicBezTo>
                          <a:pt x="76" y="55"/>
                          <a:pt x="76" y="55"/>
                          <a:pt x="76" y="55"/>
                        </a:cubicBezTo>
                        <a:cubicBezTo>
                          <a:pt x="81" y="61"/>
                          <a:pt x="80" y="70"/>
                          <a:pt x="75" y="7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97">
                    <a:extLst>
                      <a:ext uri="{FF2B5EF4-FFF2-40B4-BE49-F238E27FC236}">
                        <a16:creationId xmlns:a16="http://schemas.microsoft.com/office/drawing/2014/main" id="{CA0F7CD6-B5D8-4032-867B-267907B95555}"/>
                      </a:ext>
                    </a:extLst>
                  </p:cNvPr>
                  <p:cNvSpPr>
                    <a:spLocks/>
                  </p:cNvSpPr>
                  <p:nvPr/>
                </p:nvSpPr>
                <p:spPr bwMode="auto">
                  <a:xfrm>
                    <a:off x="7407276" y="5637214"/>
                    <a:ext cx="60325" cy="61913"/>
                  </a:xfrm>
                  <a:custGeom>
                    <a:avLst/>
                    <a:gdLst>
                      <a:gd name="T0" fmla="*/ 0 w 36"/>
                      <a:gd name="T1" fmla="*/ 37 h 37"/>
                      <a:gd name="T2" fmla="*/ 0 w 36"/>
                      <a:gd name="T3" fmla="*/ 19 h 37"/>
                      <a:gd name="T4" fmla="*/ 18 w 36"/>
                      <a:gd name="T5" fmla="*/ 0 h 37"/>
                      <a:gd name="T6" fmla="*/ 18 w 36"/>
                      <a:gd name="T7" fmla="*/ 0 h 37"/>
                      <a:gd name="T8" fmla="*/ 36 w 36"/>
                      <a:gd name="T9" fmla="*/ 19 h 37"/>
                      <a:gd name="T10" fmla="*/ 36 w 36"/>
                      <a:gd name="T11" fmla="*/ 37 h 37"/>
                    </a:gdLst>
                    <a:ahLst/>
                    <a:cxnLst>
                      <a:cxn ang="0">
                        <a:pos x="T0" y="T1"/>
                      </a:cxn>
                      <a:cxn ang="0">
                        <a:pos x="T2" y="T3"/>
                      </a:cxn>
                      <a:cxn ang="0">
                        <a:pos x="T4" y="T5"/>
                      </a:cxn>
                      <a:cxn ang="0">
                        <a:pos x="T6" y="T7"/>
                      </a:cxn>
                      <a:cxn ang="0">
                        <a:pos x="T8" y="T9"/>
                      </a:cxn>
                      <a:cxn ang="0">
                        <a:pos x="T10" y="T11"/>
                      </a:cxn>
                    </a:cxnLst>
                    <a:rect l="0" t="0" r="r" b="b"/>
                    <a:pathLst>
                      <a:path w="36" h="37">
                        <a:moveTo>
                          <a:pt x="0" y="37"/>
                        </a:moveTo>
                        <a:cubicBezTo>
                          <a:pt x="0" y="19"/>
                          <a:pt x="0" y="19"/>
                          <a:pt x="0" y="19"/>
                        </a:cubicBezTo>
                        <a:cubicBezTo>
                          <a:pt x="0" y="8"/>
                          <a:pt x="8" y="0"/>
                          <a:pt x="18" y="0"/>
                        </a:cubicBezTo>
                        <a:cubicBezTo>
                          <a:pt x="18" y="0"/>
                          <a:pt x="18" y="0"/>
                          <a:pt x="18" y="0"/>
                        </a:cubicBezTo>
                        <a:cubicBezTo>
                          <a:pt x="28" y="0"/>
                          <a:pt x="36" y="8"/>
                          <a:pt x="36" y="19"/>
                        </a:cubicBezTo>
                        <a:cubicBezTo>
                          <a:pt x="36" y="37"/>
                          <a:pt x="36" y="37"/>
                          <a:pt x="36" y="37"/>
                        </a:cubicBezTo>
                      </a:path>
                    </a:pathLst>
                  </a:custGeom>
                  <a:noFill/>
                  <a:ln w="17463"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5" name="Graphic 5" descr="security, camera">
                  <a:extLst>
                    <a:ext uri="{FF2B5EF4-FFF2-40B4-BE49-F238E27FC236}">
                      <a16:creationId xmlns:a16="http://schemas.microsoft.com/office/drawing/2014/main" id="{EA5E9A78-2D26-4EDB-8718-6CD69952823D}"/>
                    </a:ext>
                  </a:extLst>
                </p:cNvPr>
                <p:cNvGrpSpPr/>
                <p:nvPr/>
              </p:nvGrpSpPr>
              <p:grpSpPr>
                <a:xfrm>
                  <a:off x="1788503" y="3022042"/>
                  <a:ext cx="540581" cy="540581"/>
                  <a:chOff x="9207610" y="4853940"/>
                  <a:chExt cx="450484" cy="450484"/>
                </a:xfrm>
              </p:grpSpPr>
              <p:sp>
                <p:nvSpPr>
                  <p:cNvPr id="66" name="Freeform: Shape 65">
                    <a:extLst>
                      <a:ext uri="{FF2B5EF4-FFF2-40B4-BE49-F238E27FC236}">
                        <a16:creationId xmlns:a16="http://schemas.microsoft.com/office/drawing/2014/main" id="{2776AF49-F171-4CE1-9645-C812D0DC4A1A}"/>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7C66F9F-7C53-4441-85A3-53CDE662B2D2}"/>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1C722D7-C92C-4BB4-B390-B7960BF6E65B}"/>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67C533E-F4B9-46D5-AF71-450D1253BDF6}"/>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7956E41-3D82-4C63-AF81-AFF1E9904CD3}"/>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2B2F7E8E-4B1D-4BC7-8F3C-1E82847F1C99}"/>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pic>
          <p:nvPicPr>
            <p:cNvPr id="105" name="Graphic 201">
              <a:extLst>
                <a:ext uri="{FF2B5EF4-FFF2-40B4-BE49-F238E27FC236}">
                  <a16:creationId xmlns:a16="http://schemas.microsoft.com/office/drawing/2014/main" id="{A7C86FAA-743A-473E-9DB0-D4A2D8CA4A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6496" y="2698723"/>
              <a:ext cx="961454" cy="881820"/>
            </a:xfrm>
            <a:prstGeom prst="rect">
              <a:avLst/>
            </a:prstGeom>
          </p:spPr>
        </p:pic>
      </p:grpSp>
      <p:sp>
        <p:nvSpPr>
          <p:cNvPr id="5" name="Rectangle 4">
            <a:extLst>
              <a:ext uri="{FF2B5EF4-FFF2-40B4-BE49-F238E27FC236}">
                <a16:creationId xmlns:a16="http://schemas.microsoft.com/office/drawing/2014/main" id="{A377B89E-A102-4149-82CE-3B5FE8E7846A}"/>
              </a:ext>
            </a:extLst>
          </p:cNvPr>
          <p:cNvSpPr/>
          <p:nvPr/>
        </p:nvSpPr>
        <p:spPr>
          <a:xfrm>
            <a:off x="0" y="-17611"/>
            <a:ext cx="12192000" cy="1323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190459E-5445-42B7-9AE5-A01B87683C7F}"/>
              </a:ext>
            </a:extLst>
          </p:cNvPr>
          <p:cNvSpPr txBox="1"/>
          <p:nvPr/>
        </p:nvSpPr>
        <p:spPr>
          <a:xfrm>
            <a:off x="454712" y="319150"/>
            <a:ext cx="9011818" cy="707886"/>
          </a:xfrm>
          <a:prstGeom prst="rect">
            <a:avLst/>
          </a:prstGeom>
          <a:noFill/>
          <a:ln>
            <a:noFill/>
          </a:ln>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Azure SQL Edge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Reference Architecture - Disconnected</a:t>
            </a:r>
            <a:endParaRPr kumimoji="0" lang="en-US" sz="1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6737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path" presetSubtype="0" decel="100000" fill="hold" grpId="1" nodeType="withEffect">
                                  <p:stCondLst>
                                    <p:cond delay="100"/>
                                  </p:stCondLst>
                                  <p:childTnLst>
                                    <p:animMotion origin="layout" path="M -3.75E-6 1.11022E-16 L -3.75E-6 0.03542 " pathEditMode="relative" rAng="0" ptsTypes="AA">
                                      <p:cBhvr>
                                        <p:cTn id="9" dur="700" spd="-100000" fill="hold"/>
                                        <p:tgtEl>
                                          <p:spTgt spid="3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grpId="1" nodeType="withEffect">
                                  <p:stCondLst>
                                    <p:cond delay="100"/>
                                  </p:stCondLst>
                                  <p:childTnLst>
                                    <p:animMotion origin="layout" path="M -4.79167E-6 7.40741E-7 L -4.79167E-6 0.03542 " pathEditMode="relative" rAng="0" ptsTypes="AA">
                                      <p:cBhvr>
                                        <p:cTn id="14" dur="700" spd="-100000" fill="hold"/>
                                        <p:tgtEl>
                                          <p:spTgt spid="31"/>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42" presetClass="path" presetSubtype="0" decel="100000" fill="hold" grpId="1" nodeType="withEffect">
                                  <p:stCondLst>
                                    <p:cond delay="100"/>
                                  </p:stCondLst>
                                  <p:childTnLst>
                                    <p:animMotion origin="layout" path="M 1.875E-6 -4.07407E-6 L 1.875E-6 0.03542 " pathEditMode="relative" rAng="0" ptsTypes="AA">
                                      <p:cBhvr>
                                        <p:cTn id="19" dur="700" spd="-100000" fill="hold"/>
                                        <p:tgtEl>
                                          <p:spTgt spid="47"/>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42" presetClass="path" presetSubtype="0" decel="100000" fill="hold" nodeType="withEffect">
                                  <p:stCondLst>
                                    <p:cond delay="0"/>
                                  </p:stCondLst>
                                  <p:childTnLst>
                                    <p:animMotion origin="layout" path="M 0 1.48148E-6 L 0 0.03542 " pathEditMode="relative" rAng="0" ptsTypes="AA">
                                      <p:cBhvr>
                                        <p:cTn id="24" dur="700" spd="-100000" fill="hold"/>
                                        <p:tgtEl>
                                          <p:spTgt spid="7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5" grpId="0"/>
      <p:bldP spid="35" grpId="1"/>
      <p:bldP spid="47" grpId="0"/>
      <p:bldP spid="4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86E04C5-2BD7-4B79-AAE4-ACB39F6F9EA6}"/>
              </a:ext>
            </a:extLst>
          </p:cNvPr>
          <p:cNvSpPr/>
          <p:nvPr/>
        </p:nvSpPr>
        <p:spPr>
          <a:xfrm>
            <a:off x="0" y="1958567"/>
            <a:ext cx="12192000" cy="49210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90D3FB5A-CB62-482A-AE9A-F1134AB61213}"/>
              </a:ext>
            </a:extLst>
          </p:cNvPr>
          <p:cNvGrpSpPr/>
          <p:nvPr/>
        </p:nvGrpSpPr>
        <p:grpSpPr>
          <a:xfrm>
            <a:off x="622409" y="4695421"/>
            <a:ext cx="2952866" cy="1536194"/>
            <a:chOff x="129243" y="4756012"/>
            <a:chExt cx="4827916" cy="2511666"/>
          </a:xfrm>
        </p:grpSpPr>
        <p:sp>
          <p:nvSpPr>
            <p:cNvPr id="8" name="Rectangle 7">
              <a:extLst>
                <a:ext uri="{FF2B5EF4-FFF2-40B4-BE49-F238E27FC236}">
                  <a16:creationId xmlns:a16="http://schemas.microsoft.com/office/drawing/2014/main" id="{203EF949-DF88-40FD-8B6A-B14A5DC4F9D8}"/>
                </a:ext>
              </a:extLst>
            </p:cNvPr>
            <p:cNvSpPr/>
            <p:nvPr/>
          </p:nvSpPr>
          <p:spPr>
            <a:xfrm>
              <a:off x="517582" y="5003221"/>
              <a:ext cx="4439577" cy="226445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
                  <a:ea typeface="Times New Roman" panose="02020603050405020304" pitchFamily="18" charset="0"/>
                  <a:cs typeface="+mn-cs"/>
                </a:rPr>
                <a:t>Before edge computing, by the time cloud analysis noted a problem, we had lost response time and sometimes wasted product. With SQL Database Edge, we reduce both our reaction time and the number of cycles needed.</a:t>
              </a:r>
            </a:p>
          </p:txBody>
        </p:sp>
        <p:sp>
          <p:nvSpPr>
            <p:cNvPr id="9" name="Rectangle 8">
              <a:extLst>
                <a:ext uri="{FF2B5EF4-FFF2-40B4-BE49-F238E27FC236}">
                  <a16:creationId xmlns:a16="http://schemas.microsoft.com/office/drawing/2014/main" id="{19D8693C-365C-493F-83B4-BAC288F680EA}"/>
                </a:ext>
              </a:extLst>
            </p:cNvPr>
            <p:cNvSpPr/>
            <p:nvPr/>
          </p:nvSpPr>
          <p:spPr>
            <a:xfrm>
              <a:off x="129243" y="4756012"/>
              <a:ext cx="632160" cy="9561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
                  <a:ea typeface="+mn-ea"/>
                  <a:cs typeface="+mn-cs"/>
                </a:rPr>
                <a:t>“</a:t>
              </a:r>
              <a:endParaRPr kumimoji="0" lang="en-US" sz="3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0" name="Rectangle 9">
            <a:extLst>
              <a:ext uri="{FF2B5EF4-FFF2-40B4-BE49-F238E27FC236}">
                <a16:creationId xmlns:a16="http://schemas.microsoft.com/office/drawing/2014/main" id="{BE618175-C31F-4A6B-993F-4BB54C7D4C78}"/>
              </a:ext>
            </a:extLst>
          </p:cNvPr>
          <p:cNvSpPr/>
          <p:nvPr/>
        </p:nvSpPr>
        <p:spPr>
          <a:xfrm>
            <a:off x="844508" y="158456"/>
            <a:ext cx="1426993" cy="21544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An Azure SQL Edge case study</a:t>
            </a:r>
          </a:p>
        </p:txBody>
      </p:sp>
      <p:sp>
        <p:nvSpPr>
          <p:cNvPr id="30" name="Rectangle 29">
            <a:extLst>
              <a:ext uri="{FF2B5EF4-FFF2-40B4-BE49-F238E27FC236}">
                <a16:creationId xmlns:a16="http://schemas.microsoft.com/office/drawing/2014/main" id="{AA6E4B11-4FEE-4C29-A241-C7B1B1191261}"/>
              </a:ext>
            </a:extLst>
          </p:cNvPr>
          <p:cNvSpPr/>
          <p:nvPr/>
        </p:nvSpPr>
        <p:spPr>
          <a:xfrm>
            <a:off x="3336139" y="5820658"/>
            <a:ext cx="386644"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
                <a:ea typeface="+mn-ea"/>
                <a:cs typeface="+mn-cs"/>
              </a:rPr>
              <a:t>“</a:t>
            </a:r>
            <a:endParaRPr kumimoji="0" lang="en-US" sz="3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BE00950E-DD27-4A85-9EF2-0FDEE104FE45}"/>
              </a:ext>
            </a:extLst>
          </p:cNvPr>
          <p:cNvPicPr>
            <a:picLocks noChangeAspect="1"/>
          </p:cNvPicPr>
          <p:nvPr/>
        </p:nvPicPr>
        <p:blipFill>
          <a:blip r:embed="rId3"/>
          <a:stretch>
            <a:fillRect/>
          </a:stretch>
        </p:blipFill>
        <p:spPr>
          <a:xfrm>
            <a:off x="806486" y="321606"/>
            <a:ext cx="1503035" cy="1524661"/>
          </a:xfrm>
          <a:prstGeom prst="rect">
            <a:avLst/>
          </a:prstGeom>
        </p:spPr>
      </p:pic>
      <p:sp>
        <p:nvSpPr>
          <p:cNvPr id="5" name="Rectangle 4">
            <a:extLst>
              <a:ext uri="{FF2B5EF4-FFF2-40B4-BE49-F238E27FC236}">
                <a16:creationId xmlns:a16="http://schemas.microsoft.com/office/drawing/2014/main" id="{B5B05F12-E4D9-4EFA-B6CC-AAAE7304E0E8}"/>
              </a:ext>
            </a:extLst>
          </p:cNvPr>
          <p:cNvSpPr/>
          <p:nvPr/>
        </p:nvSpPr>
        <p:spPr bwMode="auto">
          <a:xfrm>
            <a:off x="713504" y="2253398"/>
            <a:ext cx="2913793" cy="3603530"/>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a:ea typeface="+mn-ea"/>
                <a:cs typeface="+mn-cs"/>
              </a:rPr>
              <a:t>CHALLENGE</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a:ea typeface="+mn-ea"/>
              <a:cs typeface="+mn-cs"/>
            </a:endParaRPr>
          </a:p>
          <a:p>
            <a:pPr marL="280121" marR="0" lvl="0" indent="-280121"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tx1"/>
                </a:solidFill>
                <a:effectLst/>
                <a:uLnTx/>
                <a:uFillTx/>
                <a:latin typeface="Segoe UI"/>
                <a:ea typeface="+mn-ea"/>
                <a:cs typeface="+mn-cs"/>
              </a:rPr>
              <a:t>Unable to drive decisions where </a:t>
            </a:r>
            <a:br>
              <a:rPr kumimoji="0" lang="en-US" sz="900" b="0" i="0" u="none" strike="noStrike" kern="1200" cap="none" spc="0" normalizeH="0" baseline="0" noProof="0" dirty="0">
                <a:ln>
                  <a:noFill/>
                </a:ln>
                <a:solidFill>
                  <a:schemeClr val="tx1"/>
                </a:solidFill>
                <a:effectLst/>
                <a:uLnTx/>
                <a:uFillTx/>
                <a:latin typeface="Segoe UI"/>
                <a:ea typeface="+mn-ea"/>
                <a:cs typeface="+mn-cs"/>
              </a:rPr>
            </a:br>
            <a:r>
              <a:rPr kumimoji="0" lang="en-US" sz="900" b="0" i="0" u="none" strike="noStrike" kern="1200" cap="none" spc="0" normalizeH="0" baseline="0" noProof="0" dirty="0">
                <a:ln>
                  <a:noFill/>
                </a:ln>
                <a:solidFill>
                  <a:schemeClr val="tx1"/>
                </a:solidFill>
                <a:effectLst/>
                <a:uLnTx/>
                <a:uFillTx/>
                <a:latin typeface="Segoe UI"/>
                <a:ea typeface="+mn-ea"/>
                <a:cs typeface="+mn-cs"/>
              </a:rPr>
              <a:t>the data is produced</a:t>
            </a:r>
          </a:p>
          <a:p>
            <a:pPr marL="280121" marR="0" lvl="0" indent="-280121"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1"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SOLUTIONS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Allows real-time quality control</a:t>
            </a: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Enables A-B testing if required</a:t>
            </a: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Gives an ability to push decision </a:t>
            </a:r>
            <a:br>
              <a:rPr kumimoji="0" lang="en-US" sz="9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br>
            <a:r>
              <a:rPr kumimoji="0" lang="en-US" sz="9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making to the edge</a:t>
            </a:r>
            <a:endParaRPr kumimoji="0" lang="en-US" sz="900" b="0" i="1" u="none" strike="noStrike" kern="1200" cap="none" spc="0" normalizeH="0" baseline="0" noProof="0" dirty="0">
              <a:ln>
                <a:noFill/>
              </a:ln>
              <a:solidFill>
                <a:schemeClr val="tx1"/>
              </a:solidFill>
              <a:effectLst/>
              <a:uLnTx/>
              <a:uFillTx/>
              <a:latin typeface="Segoe UI"/>
              <a:ea typeface="+mn-ea"/>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RESULT</a:t>
            </a:r>
            <a:endParaRPr kumimoji="0" lang="en-US" sz="1100" b="1"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dirty="0">
              <a:ln>
                <a:noFill/>
              </a:ln>
              <a:solidFill>
                <a:schemeClr val="tx1"/>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B3AB5D35-D249-45A2-92D4-065AF95D1C29}"/>
              </a:ext>
            </a:extLst>
          </p:cNvPr>
          <p:cNvSpPr/>
          <p:nvPr/>
        </p:nvSpPr>
        <p:spPr bwMode="auto">
          <a:xfrm>
            <a:off x="4583462" y="2848877"/>
            <a:ext cx="7048593" cy="269024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9044A448-7234-4960-B070-5F19D5E3FB3D}"/>
              </a:ext>
            </a:extLst>
          </p:cNvPr>
          <p:cNvGrpSpPr/>
          <p:nvPr/>
        </p:nvGrpSpPr>
        <p:grpSpPr>
          <a:xfrm>
            <a:off x="4800752" y="2974297"/>
            <a:ext cx="6831303" cy="2453239"/>
            <a:chOff x="4894413" y="3472041"/>
            <a:chExt cx="6831303" cy="2453239"/>
          </a:xfrm>
        </p:grpSpPr>
        <p:sp>
          <p:nvSpPr>
            <p:cNvPr id="71" name="construction" title="Icon of a construction helmet">
              <a:extLst>
                <a:ext uri="{FF2B5EF4-FFF2-40B4-BE49-F238E27FC236}">
                  <a16:creationId xmlns:a16="http://schemas.microsoft.com/office/drawing/2014/main" id="{5EB76D66-1893-4191-84ED-A1864633E748}"/>
                </a:ext>
              </a:extLst>
            </p:cNvPr>
            <p:cNvSpPr>
              <a:spLocks noChangeAspect="1" noEditPoints="1"/>
            </p:cNvSpPr>
            <p:nvPr/>
          </p:nvSpPr>
          <p:spPr bwMode="auto">
            <a:xfrm>
              <a:off x="9904253" y="3827872"/>
              <a:ext cx="439166" cy="276720"/>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solidFill>
              <a:srgbClr val="FFFFFF"/>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2" name="Straight Arrow Connector 71">
              <a:extLst>
                <a:ext uri="{FF2B5EF4-FFF2-40B4-BE49-F238E27FC236}">
                  <a16:creationId xmlns:a16="http://schemas.microsoft.com/office/drawing/2014/main" id="{C04D69F9-B908-481A-A5CD-922A33879987}"/>
                </a:ext>
              </a:extLst>
            </p:cNvPr>
            <p:cNvCxnSpPr>
              <a:cxnSpLocks/>
            </p:cNvCxnSpPr>
            <p:nvPr/>
          </p:nvCxnSpPr>
          <p:spPr>
            <a:xfrm rot="16200000">
              <a:off x="7307758" y="4392154"/>
              <a:ext cx="0" cy="721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58E1C52-6B17-4A10-BDB1-5D9C850275AB}"/>
                </a:ext>
              </a:extLst>
            </p:cNvPr>
            <p:cNvCxnSpPr>
              <a:cxnSpLocks/>
            </p:cNvCxnSpPr>
            <p:nvPr/>
          </p:nvCxnSpPr>
          <p:spPr>
            <a:xfrm rot="16200000">
              <a:off x="7307758" y="4256471"/>
              <a:ext cx="0" cy="721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C21FA77-61EA-411E-B51E-D4042CF1838B}"/>
                </a:ext>
              </a:extLst>
            </p:cNvPr>
            <p:cNvCxnSpPr>
              <a:cxnSpLocks/>
            </p:cNvCxnSpPr>
            <p:nvPr/>
          </p:nvCxnSpPr>
          <p:spPr>
            <a:xfrm rot="16200000">
              <a:off x="7307757" y="4118602"/>
              <a:ext cx="0" cy="721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chip" title="Icon of a computer chip">
              <a:extLst>
                <a:ext uri="{FF2B5EF4-FFF2-40B4-BE49-F238E27FC236}">
                  <a16:creationId xmlns:a16="http://schemas.microsoft.com/office/drawing/2014/main" id="{BBC5DDBE-8A0D-4CE9-BD83-8EDC2CEFFFE2}"/>
                </a:ext>
              </a:extLst>
            </p:cNvPr>
            <p:cNvSpPr>
              <a:spLocks noChangeAspect="1" noEditPoints="1"/>
            </p:cNvSpPr>
            <p:nvPr/>
          </p:nvSpPr>
          <p:spPr bwMode="auto">
            <a:xfrm>
              <a:off x="6394928" y="4429398"/>
              <a:ext cx="351311"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A7D7279C-534A-4488-9584-E1BD841F21C6}"/>
                </a:ext>
              </a:extLst>
            </p:cNvPr>
            <p:cNvSpPr/>
            <p:nvPr/>
          </p:nvSpPr>
          <p:spPr>
            <a:xfrm>
              <a:off x="4998350" y="3685623"/>
              <a:ext cx="1360382" cy="47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1A1A1A"/>
                      </a:gs>
                      <a:gs pos="36000">
                        <a:srgbClr val="1A1A1A"/>
                      </a:gs>
                    </a:gsLst>
                    <a:lin ang="5400000" scaled="0"/>
                  </a:gradFill>
                  <a:effectLst/>
                  <a:uLnTx/>
                  <a:uFillTx/>
                  <a:latin typeface="Segoe UI Semibold"/>
                  <a:ea typeface="+mn-ea"/>
                  <a:cs typeface="Segoe UI" panose="020B0502040204020203" pitchFamily="34" charset="0"/>
                </a:rPr>
                <a:t>Factory Floor</a:t>
              </a:r>
            </a:p>
          </p:txBody>
        </p:sp>
        <p:sp>
          <p:nvSpPr>
            <p:cNvPr id="77" name="Rectangle 76">
              <a:extLst>
                <a:ext uri="{FF2B5EF4-FFF2-40B4-BE49-F238E27FC236}">
                  <a16:creationId xmlns:a16="http://schemas.microsoft.com/office/drawing/2014/main" id="{8CFCE91E-9F0B-419D-809A-AAD7ADF3B2CD}"/>
                </a:ext>
              </a:extLst>
            </p:cNvPr>
            <p:cNvSpPr/>
            <p:nvPr/>
          </p:nvSpPr>
          <p:spPr>
            <a:xfrm>
              <a:off x="6328809" y="5227870"/>
              <a:ext cx="1778889" cy="5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Anomaly Detection</a:t>
              </a:r>
            </a:p>
          </p:txBody>
        </p:sp>
        <p:sp>
          <p:nvSpPr>
            <p:cNvPr id="78" name="Arrow: Right 77">
              <a:extLst>
                <a:ext uri="{FF2B5EF4-FFF2-40B4-BE49-F238E27FC236}">
                  <a16:creationId xmlns:a16="http://schemas.microsoft.com/office/drawing/2014/main" id="{8F444ABA-3F3A-444A-909C-AA1A5A168A6B}"/>
                </a:ext>
              </a:extLst>
            </p:cNvPr>
            <p:cNvSpPr/>
            <p:nvPr/>
          </p:nvSpPr>
          <p:spPr bwMode="auto">
            <a:xfrm>
              <a:off x="9200169" y="4138835"/>
              <a:ext cx="344215" cy="167083"/>
            </a:xfrm>
            <a:prstGeom prst="rightArrow">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Rectangle 78">
              <a:extLst>
                <a:ext uri="{FF2B5EF4-FFF2-40B4-BE49-F238E27FC236}">
                  <a16:creationId xmlns:a16="http://schemas.microsoft.com/office/drawing/2014/main" id="{ACF8A1B1-A146-4BD9-8625-2D04E157E8FC}"/>
                </a:ext>
              </a:extLst>
            </p:cNvPr>
            <p:cNvSpPr/>
            <p:nvPr/>
          </p:nvSpPr>
          <p:spPr>
            <a:xfrm>
              <a:off x="9200169" y="5263758"/>
              <a:ext cx="1987855" cy="483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Real-time actions</a:t>
              </a:r>
            </a:p>
          </p:txBody>
        </p:sp>
        <p:sp>
          <p:nvSpPr>
            <p:cNvPr id="80" name="Arrow: Right 79">
              <a:extLst>
                <a:ext uri="{FF2B5EF4-FFF2-40B4-BE49-F238E27FC236}">
                  <a16:creationId xmlns:a16="http://schemas.microsoft.com/office/drawing/2014/main" id="{E20312EF-53DE-4BF2-A7AE-D56DA36F50EF}"/>
                </a:ext>
              </a:extLst>
            </p:cNvPr>
            <p:cNvSpPr/>
            <p:nvPr/>
          </p:nvSpPr>
          <p:spPr bwMode="auto">
            <a:xfrm>
              <a:off x="9200169" y="4548708"/>
              <a:ext cx="344215" cy="167083"/>
            </a:xfrm>
            <a:prstGeom prst="rightArrow">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Rectangle 80">
              <a:extLst>
                <a:ext uri="{FF2B5EF4-FFF2-40B4-BE49-F238E27FC236}">
                  <a16:creationId xmlns:a16="http://schemas.microsoft.com/office/drawing/2014/main" id="{AE9343BB-3C0B-4E8C-B929-B9A8259A5A9D}"/>
                </a:ext>
              </a:extLst>
            </p:cNvPr>
            <p:cNvSpPr/>
            <p:nvPr/>
          </p:nvSpPr>
          <p:spPr>
            <a:xfrm>
              <a:off x="10280665" y="3780265"/>
              <a:ext cx="1360382" cy="371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Maintenance</a:t>
              </a:r>
            </a:p>
          </p:txBody>
        </p:sp>
        <p:sp>
          <p:nvSpPr>
            <p:cNvPr id="82" name="Rectangle 81">
              <a:extLst>
                <a:ext uri="{FF2B5EF4-FFF2-40B4-BE49-F238E27FC236}">
                  <a16:creationId xmlns:a16="http://schemas.microsoft.com/office/drawing/2014/main" id="{59E7CC33-61BF-478F-9202-0B12FD225151}"/>
                </a:ext>
              </a:extLst>
            </p:cNvPr>
            <p:cNvSpPr/>
            <p:nvPr/>
          </p:nvSpPr>
          <p:spPr>
            <a:xfrm>
              <a:off x="10280665" y="4504173"/>
              <a:ext cx="1360382" cy="371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Quality Control</a:t>
              </a:r>
            </a:p>
          </p:txBody>
        </p:sp>
        <p:sp>
          <p:nvSpPr>
            <p:cNvPr id="83" name="Rectangle 82">
              <a:extLst>
                <a:ext uri="{FF2B5EF4-FFF2-40B4-BE49-F238E27FC236}">
                  <a16:creationId xmlns:a16="http://schemas.microsoft.com/office/drawing/2014/main" id="{C426C195-8743-44A9-A289-4D6642B9D2F6}"/>
                </a:ext>
              </a:extLst>
            </p:cNvPr>
            <p:cNvSpPr/>
            <p:nvPr/>
          </p:nvSpPr>
          <p:spPr bwMode="auto">
            <a:xfrm>
              <a:off x="4894413" y="3472041"/>
              <a:ext cx="6831303" cy="2453239"/>
            </a:xfrm>
            <a:prstGeom prst="rect">
              <a:avLst/>
            </a:prstGeom>
            <a:noFill/>
            <a:ln w="12700">
              <a:solidFill>
                <a:schemeClr val="bg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mn-cs"/>
              </a:endParaRPr>
            </a:p>
          </p:txBody>
        </p:sp>
        <p:grpSp>
          <p:nvGrpSpPr>
            <p:cNvPr id="87" name="Group 86">
              <a:extLst>
                <a:ext uri="{FF2B5EF4-FFF2-40B4-BE49-F238E27FC236}">
                  <a16:creationId xmlns:a16="http://schemas.microsoft.com/office/drawing/2014/main" id="{C9200F6B-3F79-429D-BB0E-F4F5F2F09C4F}"/>
                </a:ext>
              </a:extLst>
            </p:cNvPr>
            <p:cNvGrpSpPr/>
            <p:nvPr/>
          </p:nvGrpSpPr>
          <p:grpSpPr>
            <a:xfrm>
              <a:off x="5160542" y="5361030"/>
              <a:ext cx="396060" cy="375536"/>
              <a:chOff x="4379814" y="3378398"/>
              <a:chExt cx="504934" cy="504934"/>
            </a:xfrm>
          </p:grpSpPr>
          <p:sp>
            <p:nvSpPr>
              <p:cNvPr id="89" name="Freeform: Shape 56">
                <a:extLst>
                  <a:ext uri="{FF2B5EF4-FFF2-40B4-BE49-F238E27FC236}">
                    <a16:creationId xmlns:a16="http://schemas.microsoft.com/office/drawing/2014/main" id="{84F9B04F-6949-4412-B448-261FB9EC25D4}"/>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latin typeface="Segoe UI"/>
                  <a:ea typeface="+mn-ea"/>
                  <a:cs typeface="+mn-cs"/>
                </a:endParaRPr>
              </a:p>
            </p:txBody>
          </p:sp>
          <p:sp>
            <p:nvSpPr>
              <p:cNvPr id="90" name="Freeform: Shape 57">
                <a:extLst>
                  <a:ext uri="{FF2B5EF4-FFF2-40B4-BE49-F238E27FC236}">
                    <a16:creationId xmlns:a16="http://schemas.microsoft.com/office/drawing/2014/main" id="{88049EA0-8CBC-4F33-B22B-A007C3F1E496}"/>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latin typeface="Segoe UI"/>
                  <a:ea typeface="+mn-ea"/>
                  <a:cs typeface="+mn-cs"/>
                </a:endParaRPr>
              </a:p>
            </p:txBody>
          </p:sp>
          <p:sp>
            <p:nvSpPr>
              <p:cNvPr id="91" name="Freeform: Shape 70">
                <a:extLst>
                  <a:ext uri="{FF2B5EF4-FFF2-40B4-BE49-F238E27FC236}">
                    <a16:creationId xmlns:a16="http://schemas.microsoft.com/office/drawing/2014/main" id="{AF9FE746-E75E-44C5-81FB-AD63C23BF3DB}"/>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Shape 71">
                <a:extLst>
                  <a:ext uri="{FF2B5EF4-FFF2-40B4-BE49-F238E27FC236}">
                    <a16:creationId xmlns:a16="http://schemas.microsoft.com/office/drawing/2014/main" id="{55EC9E6D-EB0C-480C-A0CB-66EC855330C2}"/>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Shape 72">
                <a:extLst>
                  <a:ext uri="{FF2B5EF4-FFF2-40B4-BE49-F238E27FC236}">
                    <a16:creationId xmlns:a16="http://schemas.microsoft.com/office/drawing/2014/main" id="{F1F79CF4-F411-44F9-987D-5A2519982EE0}"/>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Shape 73">
                <a:extLst>
                  <a:ext uri="{FF2B5EF4-FFF2-40B4-BE49-F238E27FC236}">
                    <a16:creationId xmlns:a16="http://schemas.microsoft.com/office/drawing/2014/main" id="{AF22EA82-1A30-4195-AD2D-8135DFACA3AE}"/>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latin typeface="Segoe UI"/>
                  <a:ea typeface="+mn-ea"/>
                  <a:cs typeface="+mn-cs"/>
                </a:endParaRPr>
              </a:p>
            </p:txBody>
          </p:sp>
          <p:sp>
            <p:nvSpPr>
              <p:cNvPr id="95" name="Freeform: Shape 74">
                <a:extLst>
                  <a:ext uri="{FF2B5EF4-FFF2-40B4-BE49-F238E27FC236}">
                    <a16:creationId xmlns:a16="http://schemas.microsoft.com/office/drawing/2014/main" id="{070BE02D-4BF3-4D58-B7F3-2B7E59ECFAC8}"/>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latin typeface="Segoe UI"/>
                  <a:ea typeface="+mn-ea"/>
                  <a:cs typeface="+mn-cs"/>
                </a:endParaRPr>
              </a:p>
            </p:txBody>
          </p:sp>
          <p:sp>
            <p:nvSpPr>
              <p:cNvPr id="96" name="Freeform: Shape 75">
                <a:extLst>
                  <a:ext uri="{FF2B5EF4-FFF2-40B4-BE49-F238E27FC236}">
                    <a16:creationId xmlns:a16="http://schemas.microsoft.com/office/drawing/2014/main" id="{9B50ABCF-3F79-49C6-A4FA-AF9C9B868238}"/>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latin typeface="Segoe UI"/>
                  <a:ea typeface="+mn-ea"/>
                  <a:cs typeface="+mn-cs"/>
                </a:endParaRPr>
              </a:p>
            </p:txBody>
          </p:sp>
          <p:sp>
            <p:nvSpPr>
              <p:cNvPr id="97" name="Freeform: Shape 76">
                <a:extLst>
                  <a:ext uri="{FF2B5EF4-FFF2-40B4-BE49-F238E27FC236}">
                    <a16:creationId xmlns:a16="http://schemas.microsoft.com/office/drawing/2014/main" id="{1D1970D1-578E-49DC-B3BC-2813B44C2585}"/>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latin typeface="Segoe UI"/>
                  <a:ea typeface="+mn-ea"/>
                  <a:cs typeface="+mn-cs"/>
                </a:endParaRPr>
              </a:p>
            </p:txBody>
          </p:sp>
          <p:sp>
            <p:nvSpPr>
              <p:cNvPr id="98" name="Freeform: Shape 77">
                <a:extLst>
                  <a:ext uri="{FF2B5EF4-FFF2-40B4-BE49-F238E27FC236}">
                    <a16:creationId xmlns:a16="http://schemas.microsoft.com/office/drawing/2014/main" id="{3E8F7FFC-C07F-4F61-9055-DC14D0D8DBDF}"/>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latin typeface="Segoe UI"/>
                  <a:ea typeface="+mn-ea"/>
                  <a:cs typeface="+mn-cs"/>
                </a:endParaRPr>
              </a:p>
            </p:txBody>
          </p:sp>
        </p:grpSp>
        <p:sp>
          <p:nvSpPr>
            <p:cNvPr id="88" name="Rectangle 87">
              <a:extLst>
                <a:ext uri="{FF2B5EF4-FFF2-40B4-BE49-F238E27FC236}">
                  <a16:creationId xmlns:a16="http://schemas.microsoft.com/office/drawing/2014/main" id="{DC61CBA7-DDC7-4209-B6DB-AEC95FF108E6}"/>
                </a:ext>
              </a:extLst>
            </p:cNvPr>
            <p:cNvSpPr/>
            <p:nvPr/>
          </p:nvSpPr>
          <p:spPr bwMode="auto">
            <a:xfrm>
              <a:off x="6054128" y="5170275"/>
              <a:ext cx="5326952" cy="675977"/>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9" name="Graphic 98" descr="Presentation with bar chart RTL">
            <a:extLst>
              <a:ext uri="{FF2B5EF4-FFF2-40B4-BE49-F238E27FC236}">
                <a16:creationId xmlns:a16="http://schemas.microsoft.com/office/drawing/2014/main" id="{40771B5D-DB03-4399-9646-3645AB009D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8484" y="3808174"/>
            <a:ext cx="704740" cy="704740"/>
          </a:xfrm>
          <a:prstGeom prst="rect">
            <a:avLst/>
          </a:prstGeom>
        </p:spPr>
      </p:pic>
      <p:pic>
        <p:nvPicPr>
          <p:cNvPr id="100" name="Graphic 99" descr="Factory">
            <a:extLst>
              <a:ext uri="{FF2B5EF4-FFF2-40B4-BE49-F238E27FC236}">
                <a16:creationId xmlns:a16="http://schemas.microsoft.com/office/drawing/2014/main" id="{5D95971F-A8C7-4956-8B88-B1A11450A7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4237" y="3560548"/>
            <a:ext cx="914400" cy="914400"/>
          </a:xfrm>
          <a:prstGeom prst="rect">
            <a:avLst/>
          </a:prstGeom>
        </p:spPr>
      </p:pic>
      <p:pic>
        <p:nvPicPr>
          <p:cNvPr id="149" name="Graphic 148" descr="Gears">
            <a:extLst>
              <a:ext uri="{FF2B5EF4-FFF2-40B4-BE49-F238E27FC236}">
                <a16:creationId xmlns:a16="http://schemas.microsoft.com/office/drawing/2014/main" id="{0956B5AE-5C97-4C6A-9EFA-666B7FCB0E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6248" y="3560548"/>
            <a:ext cx="1050052" cy="1050052"/>
          </a:xfrm>
          <a:prstGeom prst="rect">
            <a:avLst/>
          </a:prstGeom>
        </p:spPr>
      </p:pic>
      <p:pic>
        <p:nvPicPr>
          <p:cNvPr id="11" name="Picture 10">
            <a:extLst>
              <a:ext uri="{FF2B5EF4-FFF2-40B4-BE49-F238E27FC236}">
                <a16:creationId xmlns:a16="http://schemas.microsoft.com/office/drawing/2014/main" id="{B8159142-9DCD-4E43-9C0E-F818FCEF7ED9}"/>
              </a:ext>
            </a:extLst>
          </p:cNvPr>
          <p:cNvPicPr>
            <a:picLocks noChangeAspect="1"/>
          </p:cNvPicPr>
          <p:nvPr/>
        </p:nvPicPr>
        <p:blipFill>
          <a:blip r:embed="rId10"/>
          <a:stretch>
            <a:fillRect/>
          </a:stretch>
        </p:blipFill>
        <p:spPr>
          <a:xfrm>
            <a:off x="3722783" y="30216"/>
            <a:ext cx="3914854" cy="1868594"/>
          </a:xfrm>
          <a:prstGeom prst="rect">
            <a:avLst/>
          </a:prstGeom>
        </p:spPr>
      </p:pic>
      <p:pic>
        <p:nvPicPr>
          <p:cNvPr id="13" name="Picture 12">
            <a:extLst>
              <a:ext uri="{FF2B5EF4-FFF2-40B4-BE49-F238E27FC236}">
                <a16:creationId xmlns:a16="http://schemas.microsoft.com/office/drawing/2014/main" id="{60988203-E14C-4C6A-9E66-2F188ACAF8B4}"/>
              </a:ext>
            </a:extLst>
          </p:cNvPr>
          <p:cNvPicPr>
            <a:picLocks noChangeAspect="1"/>
          </p:cNvPicPr>
          <p:nvPr/>
        </p:nvPicPr>
        <p:blipFill>
          <a:blip r:embed="rId11"/>
          <a:stretch>
            <a:fillRect/>
          </a:stretch>
        </p:blipFill>
        <p:spPr>
          <a:xfrm>
            <a:off x="7727353" y="38431"/>
            <a:ext cx="2191712" cy="1858205"/>
          </a:xfrm>
          <a:prstGeom prst="rect">
            <a:avLst/>
          </a:prstGeom>
        </p:spPr>
      </p:pic>
      <p:pic>
        <p:nvPicPr>
          <p:cNvPr id="16" name="Picture 15">
            <a:extLst>
              <a:ext uri="{FF2B5EF4-FFF2-40B4-BE49-F238E27FC236}">
                <a16:creationId xmlns:a16="http://schemas.microsoft.com/office/drawing/2014/main" id="{4CA1C8D0-D87E-4D99-94A1-5E0965F88BB2}"/>
              </a:ext>
            </a:extLst>
          </p:cNvPr>
          <p:cNvPicPr>
            <a:picLocks noChangeAspect="1"/>
          </p:cNvPicPr>
          <p:nvPr/>
        </p:nvPicPr>
        <p:blipFill>
          <a:blip r:embed="rId12"/>
          <a:stretch>
            <a:fillRect/>
          </a:stretch>
        </p:blipFill>
        <p:spPr>
          <a:xfrm>
            <a:off x="10008781" y="38431"/>
            <a:ext cx="2092798" cy="1876365"/>
          </a:xfrm>
          <a:prstGeom prst="rect">
            <a:avLst/>
          </a:prstGeom>
        </p:spPr>
      </p:pic>
    </p:spTree>
    <p:extLst>
      <p:ext uri="{BB962C8B-B14F-4D97-AF65-F5344CB8AC3E}">
        <p14:creationId xmlns:p14="http://schemas.microsoft.com/office/powerpoint/2010/main" val="4278997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86E04C5-2BD7-4B79-AAE4-ACB39F6F9EA6}"/>
              </a:ext>
            </a:extLst>
          </p:cNvPr>
          <p:cNvSpPr/>
          <p:nvPr/>
        </p:nvSpPr>
        <p:spPr>
          <a:xfrm>
            <a:off x="0" y="1936901"/>
            <a:ext cx="12192000" cy="49210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C48B43A4-FE82-4D3F-829C-C9164DAB4FBB}"/>
              </a:ext>
            </a:extLst>
          </p:cNvPr>
          <p:cNvSpPr/>
          <p:nvPr/>
        </p:nvSpPr>
        <p:spPr bwMode="auto">
          <a:xfrm>
            <a:off x="8138910" y="2126892"/>
            <a:ext cx="711009" cy="684639"/>
          </a:xfrm>
          <a:prstGeom prst="rect">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EA74B50E-C4E7-4B0B-B9A5-693BA65C82FE}"/>
              </a:ext>
            </a:extLst>
          </p:cNvPr>
          <p:cNvSpPr/>
          <p:nvPr/>
        </p:nvSpPr>
        <p:spPr bwMode="auto">
          <a:xfrm>
            <a:off x="4060828" y="4065894"/>
            <a:ext cx="711009" cy="684639"/>
          </a:xfrm>
          <a:prstGeom prst="rect">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4DC975BF-4CFF-4C78-BD52-B29DC265D4BC}"/>
              </a:ext>
            </a:extLst>
          </p:cNvPr>
          <p:cNvSpPr/>
          <p:nvPr/>
        </p:nvSpPr>
        <p:spPr bwMode="auto">
          <a:xfrm>
            <a:off x="4514592" y="2128140"/>
            <a:ext cx="711009" cy="684639"/>
          </a:xfrm>
          <a:prstGeom prst="rect">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6FD917DA-C63B-4397-A7B6-0ED966BA2FE5}"/>
              </a:ext>
            </a:extLst>
          </p:cNvPr>
          <p:cNvSpPr/>
          <p:nvPr/>
        </p:nvSpPr>
        <p:spPr bwMode="auto">
          <a:xfrm>
            <a:off x="426006" y="2167916"/>
            <a:ext cx="2715349" cy="2933506"/>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CHALLENGES</a:t>
            </a:r>
            <a:endParaRPr kumimoji="0" lang="en-US" sz="1100" b="1"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endParaRPr>
          </a:p>
          <a:p>
            <a:pPr marL="280121" marR="0" lvl="0" indent="-280121"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Unable to drive real-time insights</a:t>
            </a:r>
          </a:p>
          <a:p>
            <a:pPr marL="280121" marR="0" lvl="0" indent="-280121"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Need to store exploration data on the ship which could span 100s of GBs</a:t>
            </a:r>
          </a:p>
          <a:p>
            <a:pPr marL="280121" marR="0" lvl="0" indent="-280121"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Analytics happens only when ship returns</a:t>
            </a:r>
            <a:endParaRPr kumimoji="0" lang="en-US" sz="9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5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5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SOLUTIONS</a:t>
            </a:r>
            <a:endParaRPr kumimoji="0" lang="en-US" sz="11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Enables analytics while at sea without network connectivity</a:t>
            </a: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Ability to develop once and deploy anywhere</a:t>
            </a:r>
          </a:p>
          <a:p>
            <a:pPr marL="166517" marR="0" lvl="0" indent="-166517"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Ability to use a consistent model for centralized analytics in the cloud</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5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RESULTS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50" b="0" i="1"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4C201465-5D73-41D0-A540-E73339B284C1}"/>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97692" y="373900"/>
            <a:ext cx="2693493" cy="1331295"/>
          </a:xfrm>
          <a:prstGeom prst="rect">
            <a:avLst/>
          </a:prstGeom>
        </p:spPr>
      </p:pic>
      <p:grpSp>
        <p:nvGrpSpPr>
          <p:cNvPr id="6" name="Group 5">
            <a:extLst>
              <a:ext uri="{FF2B5EF4-FFF2-40B4-BE49-F238E27FC236}">
                <a16:creationId xmlns:a16="http://schemas.microsoft.com/office/drawing/2014/main" id="{90D3FB5A-CB62-482A-AE9A-F1134AB61213}"/>
              </a:ext>
            </a:extLst>
          </p:cNvPr>
          <p:cNvGrpSpPr/>
          <p:nvPr/>
        </p:nvGrpSpPr>
        <p:grpSpPr>
          <a:xfrm>
            <a:off x="303477" y="4963049"/>
            <a:ext cx="2930747" cy="1333561"/>
            <a:chOff x="106592" y="4597249"/>
            <a:chExt cx="4791751" cy="2180364"/>
          </a:xfrm>
        </p:grpSpPr>
        <p:sp>
          <p:nvSpPr>
            <p:cNvPr id="7" name="Text Placeholder 1">
              <a:extLst>
                <a:ext uri="{FF2B5EF4-FFF2-40B4-BE49-F238E27FC236}">
                  <a16:creationId xmlns:a16="http://schemas.microsoft.com/office/drawing/2014/main" id="{38F0280D-13A0-4842-BE3B-4436672A6215}"/>
                </a:ext>
              </a:extLst>
            </p:cNvPr>
            <p:cNvSpPr txBox="1">
              <a:spLocks/>
            </p:cNvSpPr>
            <p:nvPr/>
          </p:nvSpPr>
          <p:spPr>
            <a:xfrm>
              <a:off x="475633" y="6066413"/>
              <a:ext cx="4073038" cy="711200"/>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203EF949-DF88-40FD-8B6A-B14A5DC4F9D8}"/>
                </a:ext>
              </a:extLst>
            </p:cNvPr>
            <p:cNvSpPr/>
            <p:nvPr/>
          </p:nvSpPr>
          <p:spPr>
            <a:xfrm>
              <a:off x="458766" y="4939125"/>
              <a:ext cx="4439577" cy="16606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
                  <a:ea typeface="Times New Roman" panose="02020603050405020304" pitchFamily="18" charset="0"/>
                  <a:cs typeface="+mn-cs"/>
                </a:rPr>
                <a:t>Reports that once took two weeks to compile now take eight minutes. This is a game changer. It massively simplifies everything we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
                  <a:ea typeface="Times New Roman" panose="02020603050405020304" pitchFamily="18" charset="0"/>
                  <a:cs typeface="+mn-cs"/>
                </a:rPr>
                <a:t> </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9D8693C-365C-493F-83B4-BAC288F680EA}"/>
                </a:ext>
              </a:extLst>
            </p:cNvPr>
            <p:cNvSpPr/>
            <p:nvPr/>
          </p:nvSpPr>
          <p:spPr>
            <a:xfrm>
              <a:off x="106592" y="4597249"/>
              <a:ext cx="632160" cy="9561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
                  <a:ea typeface="+mn-ea"/>
                  <a:cs typeface="+mn-cs"/>
                </a:rPr>
                <a:t>“</a:t>
              </a:r>
              <a:endParaRPr kumimoji="0" lang="en-US" sz="3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0" name="Rectangle 9">
            <a:extLst>
              <a:ext uri="{FF2B5EF4-FFF2-40B4-BE49-F238E27FC236}">
                <a16:creationId xmlns:a16="http://schemas.microsoft.com/office/drawing/2014/main" id="{BE618175-C31F-4A6B-993F-4BB54C7D4C78}"/>
              </a:ext>
            </a:extLst>
          </p:cNvPr>
          <p:cNvSpPr/>
          <p:nvPr/>
        </p:nvSpPr>
        <p:spPr>
          <a:xfrm>
            <a:off x="844508" y="158456"/>
            <a:ext cx="1426993" cy="21544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An Azure SQL Edge case study</a:t>
            </a:r>
          </a:p>
        </p:txBody>
      </p:sp>
      <p:pic>
        <p:nvPicPr>
          <p:cNvPr id="12" name="Picture 11" descr="A large ship in the background&#10;&#10;Description automatically generated">
            <a:extLst>
              <a:ext uri="{FF2B5EF4-FFF2-40B4-BE49-F238E27FC236}">
                <a16:creationId xmlns:a16="http://schemas.microsoft.com/office/drawing/2014/main" id="{E52E7427-1D9D-409C-9501-3F86668BF6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21698" y="115746"/>
            <a:ext cx="2994734" cy="1684538"/>
          </a:xfrm>
          <a:prstGeom prst="rect">
            <a:avLst/>
          </a:prstGeom>
        </p:spPr>
      </p:pic>
      <p:pic>
        <p:nvPicPr>
          <p:cNvPr id="13" name="Picture 12" descr="A picture containing indoor, person, man, table&#10;&#10;Description automatically generated">
            <a:extLst>
              <a:ext uri="{FF2B5EF4-FFF2-40B4-BE49-F238E27FC236}">
                <a16:creationId xmlns:a16="http://schemas.microsoft.com/office/drawing/2014/main" id="{D2B531EC-F9C2-4777-8B4E-2A1E257E13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99574" y="125204"/>
            <a:ext cx="2994734" cy="1684538"/>
          </a:xfrm>
          <a:prstGeom prst="rect">
            <a:avLst/>
          </a:prstGeom>
        </p:spPr>
      </p:pic>
      <p:pic>
        <p:nvPicPr>
          <p:cNvPr id="14" name="Picture 13" descr="A person standing in a room&#10;&#10;Description automatically generated">
            <a:extLst>
              <a:ext uri="{FF2B5EF4-FFF2-40B4-BE49-F238E27FC236}">
                <a16:creationId xmlns:a16="http://schemas.microsoft.com/office/drawing/2014/main" id="{14671C88-EBCA-49A9-AB56-794112C1ED3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60636" y="125204"/>
            <a:ext cx="2994734" cy="1684538"/>
          </a:xfrm>
          <a:prstGeom prst="rect">
            <a:avLst/>
          </a:prstGeom>
        </p:spPr>
      </p:pic>
      <p:sp>
        <p:nvSpPr>
          <p:cNvPr id="18" name="Rectangle 17">
            <a:extLst>
              <a:ext uri="{FF2B5EF4-FFF2-40B4-BE49-F238E27FC236}">
                <a16:creationId xmlns:a16="http://schemas.microsoft.com/office/drawing/2014/main" id="{BF3C3F2B-8CFE-4CC0-B3F8-D53B3B5F9485}"/>
              </a:ext>
            </a:extLst>
          </p:cNvPr>
          <p:cNvSpPr/>
          <p:nvPr/>
        </p:nvSpPr>
        <p:spPr bwMode="auto">
          <a:xfrm>
            <a:off x="4512405" y="2130560"/>
            <a:ext cx="3200237" cy="690282"/>
          </a:xfrm>
          <a:prstGeom prst="rect">
            <a:avLst/>
          </a:prstGeom>
          <a:noFill/>
          <a:ln w="12700">
            <a:solidFill>
              <a:schemeClr val="bg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C38A758D-E7A8-41C5-8DD1-A8C355BBFF59}"/>
              </a:ext>
            </a:extLst>
          </p:cNvPr>
          <p:cNvSpPr/>
          <p:nvPr/>
        </p:nvSpPr>
        <p:spPr>
          <a:xfrm>
            <a:off x="5243472" y="2220334"/>
            <a:ext cx="2082378" cy="488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19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1" i="0" u="none" strike="noStrike" kern="1200" cap="none" spc="0" normalizeH="0" baseline="0" noProof="0" dirty="0">
                <a:ln>
                  <a:noFill/>
                </a:ln>
                <a:gradFill>
                  <a:gsLst>
                    <a:gs pos="2917">
                      <a:srgbClr val="1A1A1A"/>
                    </a:gs>
                    <a:gs pos="36000">
                      <a:srgbClr val="1A1A1A"/>
                    </a:gs>
                  </a:gsLst>
                  <a:lin ang="5400000" scaled="0"/>
                </a:gradFill>
                <a:effectLst/>
                <a:uLnTx/>
                <a:uFillTx/>
                <a:latin typeface="Segoe UI Semibold"/>
                <a:ea typeface="+mn-ea"/>
                <a:cs typeface="Segoe UI" panose="020B0502040204020203" pitchFamily="34" charset="0"/>
              </a:rPr>
              <a:t>Operational data in </a:t>
            </a:r>
            <a:r>
              <a:rPr kumimoji="0" lang="en-US" sz="1372" b="1"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Azure SQL Database</a:t>
            </a:r>
          </a:p>
        </p:txBody>
      </p:sp>
      <p:grpSp>
        <p:nvGrpSpPr>
          <p:cNvPr id="26" name="Group 25">
            <a:extLst>
              <a:ext uri="{FF2B5EF4-FFF2-40B4-BE49-F238E27FC236}">
                <a16:creationId xmlns:a16="http://schemas.microsoft.com/office/drawing/2014/main" id="{95B5088E-5B64-48CA-A9B4-C0BE48A07A21}"/>
              </a:ext>
            </a:extLst>
          </p:cNvPr>
          <p:cNvGrpSpPr/>
          <p:nvPr/>
        </p:nvGrpSpPr>
        <p:grpSpPr>
          <a:xfrm>
            <a:off x="8143478" y="2130560"/>
            <a:ext cx="3403412" cy="690282"/>
            <a:chOff x="8525485" y="5463293"/>
            <a:chExt cx="3403412" cy="690282"/>
          </a:xfrm>
        </p:grpSpPr>
        <p:sp>
          <p:nvSpPr>
            <p:cNvPr id="28" name="Rectangle 27">
              <a:extLst>
                <a:ext uri="{FF2B5EF4-FFF2-40B4-BE49-F238E27FC236}">
                  <a16:creationId xmlns:a16="http://schemas.microsoft.com/office/drawing/2014/main" id="{0FD120D9-6ABD-43EE-A229-F6E182B1EBF5}"/>
                </a:ext>
              </a:extLst>
            </p:cNvPr>
            <p:cNvSpPr/>
            <p:nvPr/>
          </p:nvSpPr>
          <p:spPr bwMode="auto">
            <a:xfrm>
              <a:off x="8525485" y="5463293"/>
              <a:ext cx="3200237" cy="690282"/>
            </a:xfrm>
            <a:prstGeom prst="rect">
              <a:avLst/>
            </a:prstGeom>
            <a:noFill/>
            <a:ln w="12700">
              <a:solidFill>
                <a:schemeClr val="bg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7E54FE3C-DC2E-495A-980E-43412BD3F637}"/>
                </a:ext>
              </a:extLst>
            </p:cNvPr>
            <p:cNvSpPr/>
            <p:nvPr/>
          </p:nvSpPr>
          <p:spPr>
            <a:xfrm>
              <a:off x="9231926" y="5551173"/>
              <a:ext cx="2696971" cy="488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0121" marR="0" lvl="0" indent="-280121" algn="l" defTabSz="91419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1" i="0" u="none" strike="noStrike" kern="1200" cap="none" spc="0" normalizeH="0" baseline="0" noProof="0">
                  <a:ln>
                    <a:noFill/>
                  </a:ln>
                  <a:gradFill>
                    <a:gsLst>
                      <a:gs pos="2917">
                        <a:srgbClr val="1A1A1A"/>
                      </a:gs>
                      <a:gs pos="36000">
                        <a:srgbClr val="1A1A1A"/>
                      </a:gs>
                    </a:gsLst>
                    <a:lin ang="5400000" scaled="0"/>
                  </a:gradFill>
                  <a:effectLst/>
                  <a:uLnTx/>
                  <a:uFillTx/>
                  <a:latin typeface="Segoe UI Semibold"/>
                  <a:ea typeface="+mn-ea"/>
                  <a:cs typeface="Segoe UI" panose="020B0502040204020203" pitchFamily="34" charset="0"/>
                </a:rPr>
                <a:t>Azure ML</a:t>
              </a:r>
            </a:p>
            <a:p>
              <a:pPr marL="280121" marR="0" lvl="0" indent="-280121" algn="l" defTabSz="91419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SQL Database</a:t>
              </a:r>
            </a:p>
          </p:txBody>
        </p:sp>
      </p:grpSp>
      <p:cxnSp>
        <p:nvCxnSpPr>
          <p:cNvPr id="32" name="Straight Arrow Connector 31">
            <a:extLst>
              <a:ext uri="{FF2B5EF4-FFF2-40B4-BE49-F238E27FC236}">
                <a16:creationId xmlns:a16="http://schemas.microsoft.com/office/drawing/2014/main" id="{9BB7FFAC-70CA-45A2-A556-6648CBF6DC4E}"/>
              </a:ext>
            </a:extLst>
          </p:cNvPr>
          <p:cNvCxnSpPr>
            <a:cxnSpLocks/>
            <a:stCxn id="28" idx="2"/>
          </p:cNvCxnSpPr>
          <p:nvPr/>
        </p:nvCxnSpPr>
        <p:spPr>
          <a:xfrm>
            <a:off x="9743597" y="2820842"/>
            <a:ext cx="5445" cy="1249535"/>
          </a:xfrm>
          <a:prstGeom prst="straightConnector1">
            <a:avLst/>
          </a:prstGeom>
          <a:ln>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C4CEB42-B899-444C-84F0-0B2C948411B9}"/>
              </a:ext>
            </a:extLst>
          </p:cNvPr>
          <p:cNvSpPr/>
          <p:nvPr/>
        </p:nvSpPr>
        <p:spPr>
          <a:xfrm>
            <a:off x="4642505" y="2701803"/>
            <a:ext cx="1596827" cy="59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1" i="1"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Sensitive data</a:t>
            </a:r>
          </a:p>
        </p:txBody>
      </p:sp>
      <p:sp>
        <p:nvSpPr>
          <p:cNvPr id="34" name="Rectangle 33">
            <a:extLst>
              <a:ext uri="{FF2B5EF4-FFF2-40B4-BE49-F238E27FC236}">
                <a16:creationId xmlns:a16="http://schemas.microsoft.com/office/drawing/2014/main" id="{8FFECA1C-15DE-4EBE-858E-14B714C23729}"/>
              </a:ext>
            </a:extLst>
          </p:cNvPr>
          <p:cNvSpPr/>
          <p:nvPr/>
        </p:nvSpPr>
        <p:spPr>
          <a:xfrm>
            <a:off x="9575285" y="2796419"/>
            <a:ext cx="1596827" cy="59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1"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Predictions</a:t>
            </a:r>
            <a:r>
              <a:rPr lang="en-US" sz="1372" i="1" dirty="0">
                <a:solidFill>
                  <a:srgbClr val="0078D4"/>
                </a:solidFill>
                <a:latin typeface="Segoe UI Semibold"/>
                <a:cs typeface="Segoe UI" panose="020B0502040204020203" pitchFamily="34" charset="0"/>
              </a:rPr>
              <a:t> &amp; o</a:t>
            </a:r>
            <a:r>
              <a:rPr kumimoji="0" lang="en-US" sz="1372" b="0" i="1" u="none" strike="noStrike" kern="1200" cap="none" spc="0" normalizeH="0" baseline="0" noProof="0" dirty="0" err="1">
                <a:ln>
                  <a:noFill/>
                </a:ln>
                <a:solidFill>
                  <a:srgbClr val="0078D4"/>
                </a:solidFill>
                <a:effectLst/>
                <a:uLnTx/>
                <a:uFillTx/>
                <a:latin typeface="Segoe UI Semibold"/>
                <a:ea typeface="+mn-ea"/>
                <a:cs typeface="Segoe UI" panose="020B0502040204020203" pitchFamily="34" charset="0"/>
              </a:rPr>
              <a:t>ther</a:t>
            </a:r>
            <a:r>
              <a:rPr kumimoji="0" lang="en-US" sz="1372" b="0" i="1"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 data</a:t>
            </a:r>
          </a:p>
        </p:txBody>
      </p:sp>
      <p:sp>
        <p:nvSpPr>
          <p:cNvPr id="35" name="Rectangle 34">
            <a:extLst>
              <a:ext uri="{FF2B5EF4-FFF2-40B4-BE49-F238E27FC236}">
                <a16:creationId xmlns:a16="http://schemas.microsoft.com/office/drawing/2014/main" id="{74FB8A2D-99A1-4B94-898C-CEAD6FBAC39C}"/>
              </a:ext>
            </a:extLst>
          </p:cNvPr>
          <p:cNvSpPr/>
          <p:nvPr/>
        </p:nvSpPr>
        <p:spPr>
          <a:xfrm>
            <a:off x="8619504" y="3583456"/>
            <a:ext cx="1176683" cy="59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1"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Trained ML </a:t>
            </a:r>
          </a:p>
        </p:txBody>
      </p:sp>
      <p:cxnSp>
        <p:nvCxnSpPr>
          <p:cNvPr id="39" name="Straight Arrow Connector 38">
            <a:extLst>
              <a:ext uri="{FF2B5EF4-FFF2-40B4-BE49-F238E27FC236}">
                <a16:creationId xmlns:a16="http://schemas.microsoft.com/office/drawing/2014/main" id="{5EB4FDF8-123A-4FD4-B4B9-AC0AF14B97BA}"/>
              </a:ext>
            </a:extLst>
          </p:cNvPr>
          <p:cNvCxnSpPr>
            <a:cxnSpLocks/>
          </p:cNvCxnSpPr>
          <p:nvPr/>
        </p:nvCxnSpPr>
        <p:spPr>
          <a:xfrm>
            <a:off x="6686016" y="5352415"/>
            <a:ext cx="721320"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E000EA6-1EAA-42C0-AC7F-16F948017D97}"/>
              </a:ext>
            </a:extLst>
          </p:cNvPr>
          <p:cNvCxnSpPr>
            <a:cxnSpLocks/>
          </p:cNvCxnSpPr>
          <p:nvPr/>
        </p:nvCxnSpPr>
        <p:spPr>
          <a:xfrm>
            <a:off x="6686015" y="5214546"/>
            <a:ext cx="721320"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chip" title="Icon of a computer chip">
            <a:extLst>
              <a:ext uri="{FF2B5EF4-FFF2-40B4-BE49-F238E27FC236}">
                <a16:creationId xmlns:a16="http://schemas.microsoft.com/office/drawing/2014/main" id="{5CF74F80-CF79-465D-B687-5C60B97557D2}"/>
              </a:ext>
            </a:extLst>
          </p:cNvPr>
          <p:cNvSpPr>
            <a:spLocks noChangeAspect="1" noEditPoints="1"/>
          </p:cNvSpPr>
          <p:nvPr/>
        </p:nvSpPr>
        <p:spPr bwMode="auto">
          <a:xfrm>
            <a:off x="6080933" y="5101422"/>
            <a:ext cx="351311"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99020CDD-9416-49BE-8A08-681AF50AC1AD}"/>
              </a:ext>
            </a:extLst>
          </p:cNvPr>
          <p:cNvSpPr/>
          <p:nvPr/>
        </p:nvSpPr>
        <p:spPr>
          <a:xfrm>
            <a:off x="5068206" y="4234037"/>
            <a:ext cx="2055587" cy="47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rPr>
              <a:t>Ship &amp; buoy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rPr>
              <a:t>remote data collection</a:t>
            </a:r>
          </a:p>
        </p:txBody>
      </p:sp>
      <p:sp>
        <p:nvSpPr>
          <p:cNvPr id="45" name="Rectangle 44">
            <a:extLst>
              <a:ext uri="{FF2B5EF4-FFF2-40B4-BE49-F238E27FC236}">
                <a16:creationId xmlns:a16="http://schemas.microsoft.com/office/drawing/2014/main" id="{8D7CC584-E95A-4BD4-BC44-2052DFC4F749}"/>
              </a:ext>
            </a:extLst>
          </p:cNvPr>
          <p:cNvSpPr/>
          <p:nvPr/>
        </p:nvSpPr>
        <p:spPr>
          <a:xfrm>
            <a:off x="5221551" y="5896730"/>
            <a:ext cx="1493889" cy="488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rPr>
              <a:t>Data Streaming</a:t>
            </a:r>
          </a:p>
        </p:txBody>
      </p:sp>
      <p:sp>
        <p:nvSpPr>
          <p:cNvPr id="46" name="Rectangle 45">
            <a:extLst>
              <a:ext uri="{FF2B5EF4-FFF2-40B4-BE49-F238E27FC236}">
                <a16:creationId xmlns:a16="http://schemas.microsoft.com/office/drawing/2014/main" id="{E36FA1F2-0269-454C-9B31-0B70647C5957}"/>
              </a:ext>
            </a:extLst>
          </p:cNvPr>
          <p:cNvSpPr/>
          <p:nvPr/>
        </p:nvSpPr>
        <p:spPr>
          <a:xfrm>
            <a:off x="6970450" y="5903360"/>
            <a:ext cx="1778889" cy="5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rPr>
              <a:t>Anomaly Detection</a:t>
            </a:r>
          </a:p>
        </p:txBody>
      </p:sp>
      <p:sp>
        <p:nvSpPr>
          <p:cNvPr id="47" name="Arrow: Right 46">
            <a:extLst>
              <a:ext uri="{FF2B5EF4-FFF2-40B4-BE49-F238E27FC236}">
                <a16:creationId xmlns:a16="http://schemas.microsoft.com/office/drawing/2014/main" id="{E04D4262-76D0-4303-BC42-B6BAC773ADC3}"/>
              </a:ext>
            </a:extLst>
          </p:cNvPr>
          <p:cNvSpPr/>
          <p:nvPr/>
        </p:nvSpPr>
        <p:spPr bwMode="auto">
          <a:xfrm>
            <a:off x="8823340" y="4588796"/>
            <a:ext cx="344215" cy="167083"/>
          </a:xfrm>
          <a:prstGeom prst="right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74DB9F51-2EE2-4F38-B398-D6929A2AEFFA}"/>
              </a:ext>
            </a:extLst>
          </p:cNvPr>
          <p:cNvSpPr/>
          <p:nvPr/>
        </p:nvSpPr>
        <p:spPr>
          <a:xfrm>
            <a:off x="8852017" y="5916302"/>
            <a:ext cx="1649219" cy="483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rPr>
              <a:t>Real-time </a:t>
            </a:r>
            <a:r>
              <a:rPr lang="en-US" sz="1372" dirty="0">
                <a:solidFill>
                  <a:schemeClr val="accent1"/>
                </a:solidFill>
                <a:latin typeface="Segoe UI Semibold"/>
                <a:cs typeface="Segoe UI" panose="020B0502040204020203" pitchFamily="34" charset="0"/>
              </a:rPr>
              <a:t>A</a:t>
            </a:r>
            <a:r>
              <a:rPr kumimoji="0" lang="en-US" sz="1372" b="0" i="0" u="none" strike="noStrike" kern="1200" cap="none" spc="0" normalizeH="0" baseline="0" noProof="0" dirty="0" err="1">
                <a:ln>
                  <a:noFill/>
                </a:ln>
                <a:solidFill>
                  <a:schemeClr val="accent1"/>
                </a:solidFill>
                <a:effectLst/>
                <a:uLnTx/>
                <a:uFillTx/>
                <a:latin typeface="Segoe UI Semibold"/>
                <a:ea typeface="+mn-ea"/>
                <a:cs typeface="Segoe UI" panose="020B0502040204020203" pitchFamily="34" charset="0"/>
              </a:rPr>
              <a:t>ction</a:t>
            </a:r>
            <a:endParaRPr kumimoji="0" lang="en-US" sz="1372"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endParaRPr>
          </a:p>
        </p:txBody>
      </p:sp>
      <p:sp>
        <p:nvSpPr>
          <p:cNvPr id="49" name="Arrow: Right 48">
            <a:extLst>
              <a:ext uri="{FF2B5EF4-FFF2-40B4-BE49-F238E27FC236}">
                <a16:creationId xmlns:a16="http://schemas.microsoft.com/office/drawing/2014/main" id="{9023B1AB-AF6E-4C18-96F1-33409A283688}"/>
              </a:ext>
            </a:extLst>
          </p:cNvPr>
          <p:cNvSpPr/>
          <p:nvPr/>
        </p:nvSpPr>
        <p:spPr bwMode="auto">
          <a:xfrm>
            <a:off x="8818162" y="5147044"/>
            <a:ext cx="344215" cy="167083"/>
          </a:xfrm>
          <a:prstGeom prst="right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E6B691E2-2BC9-42EB-AB5C-BA1AF7219E93}"/>
              </a:ext>
            </a:extLst>
          </p:cNvPr>
          <p:cNvSpPr/>
          <p:nvPr/>
        </p:nvSpPr>
        <p:spPr>
          <a:xfrm>
            <a:off x="9975342" y="4420397"/>
            <a:ext cx="1360382" cy="371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Maintenance</a:t>
            </a:r>
          </a:p>
        </p:txBody>
      </p:sp>
      <p:sp>
        <p:nvSpPr>
          <p:cNvPr id="51" name="Rectangle 50">
            <a:extLst>
              <a:ext uri="{FF2B5EF4-FFF2-40B4-BE49-F238E27FC236}">
                <a16:creationId xmlns:a16="http://schemas.microsoft.com/office/drawing/2014/main" id="{19896F19-D089-40A0-B16B-FD97F51E6590}"/>
              </a:ext>
            </a:extLst>
          </p:cNvPr>
          <p:cNvSpPr/>
          <p:nvPr/>
        </p:nvSpPr>
        <p:spPr>
          <a:xfrm>
            <a:off x="9975342" y="5059244"/>
            <a:ext cx="1360382" cy="371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Insights</a:t>
            </a:r>
          </a:p>
        </p:txBody>
      </p:sp>
      <p:sp>
        <p:nvSpPr>
          <p:cNvPr id="52" name="Rectangle 51">
            <a:extLst>
              <a:ext uri="{FF2B5EF4-FFF2-40B4-BE49-F238E27FC236}">
                <a16:creationId xmlns:a16="http://schemas.microsoft.com/office/drawing/2014/main" id="{ACB56673-FDCD-4F55-9385-0E246DF005C6}"/>
              </a:ext>
            </a:extLst>
          </p:cNvPr>
          <p:cNvSpPr/>
          <p:nvPr/>
        </p:nvSpPr>
        <p:spPr bwMode="auto">
          <a:xfrm>
            <a:off x="4067176" y="4070377"/>
            <a:ext cx="7585962" cy="2453239"/>
          </a:xfrm>
          <a:prstGeom prst="rect">
            <a:avLst/>
          </a:prstGeom>
          <a:noFill/>
          <a:ln w="12700">
            <a:solidFill>
              <a:schemeClr val="bg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A2CEF056-1D4F-4B19-996E-584ABC54536C}"/>
              </a:ext>
            </a:extLst>
          </p:cNvPr>
          <p:cNvSpPr/>
          <p:nvPr/>
        </p:nvSpPr>
        <p:spPr bwMode="auto">
          <a:xfrm>
            <a:off x="5117955" y="5860602"/>
            <a:ext cx="5511178" cy="525019"/>
          </a:xfrm>
          <a:prstGeom prst="rect">
            <a:avLst/>
          </a:prstGeom>
          <a:noFill/>
          <a:ln w="127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5" name="Graphic 64" descr="Cruise ship">
            <a:extLst>
              <a:ext uri="{FF2B5EF4-FFF2-40B4-BE49-F238E27FC236}">
                <a16:creationId xmlns:a16="http://schemas.microsoft.com/office/drawing/2014/main" id="{6DF9DCDD-9175-405F-9339-9377C977BE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2865" y="4746463"/>
            <a:ext cx="914400" cy="914400"/>
          </a:xfrm>
          <a:prstGeom prst="rect">
            <a:avLst/>
          </a:prstGeom>
        </p:spPr>
      </p:pic>
      <p:grpSp>
        <p:nvGrpSpPr>
          <p:cNvPr id="67" name="Group 66">
            <a:extLst>
              <a:ext uri="{FF2B5EF4-FFF2-40B4-BE49-F238E27FC236}">
                <a16:creationId xmlns:a16="http://schemas.microsoft.com/office/drawing/2014/main" id="{69F86663-D1A2-4E84-BC17-FBD33208E878}"/>
              </a:ext>
            </a:extLst>
          </p:cNvPr>
          <p:cNvGrpSpPr/>
          <p:nvPr/>
        </p:nvGrpSpPr>
        <p:grpSpPr>
          <a:xfrm>
            <a:off x="4224834" y="4154186"/>
            <a:ext cx="390710" cy="370464"/>
            <a:chOff x="4379814" y="3378398"/>
            <a:chExt cx="504934" cy="504934"/>
          </a:xfrm>
          <a:solidFill>
            <a:srgbClr val="5EDBFF"/>
          </a:solidFill>
        </p:grpSpPr>
        <p:sp>
          <p:nvSpPr>
            <p:cNvPr id="68" name="Freeform: Shape 56">
              <a:extLst>
                <a:ext uri="{FF2B5EF4-FFF2-40B4-BE49-F238E27FC236}">
                  <a16:creationId xmlns:a16="http://schemas.microsoft.com/office/drawing/2014/main" id="{58CFC387-57AD-4D02-BA85-444CC13DEAAC}"/>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25000" noProof="0">
                <a:ln>
                  <a:noFill/>
                </a:ln>
                <a:solidFill>
                  <a:prstClr val="black"/>
                </a:solidFill>
                <a:effectLst/>
                <a:uLnTx/>
                <a:uFillTx/>
                <a:latin typeface="Segoe UI"/>
                <a:ea typeface="+mn-ea"/>
                <a:cs typeface="+mn-cs"/>
              </a:endParaRPr>
            </a:p>
          </p:txBody>
        </p:sp>
        <p:sp>
          <p:nvSpPr>
            <p:cNvPr id="69" name="Freeform: Shape 57">
              <a:extLst>
                <a:ext uri="{FF2B5EF4-FFF2-40B4-BE49-F238E27FC236}">
                  <a16:creationId xmlns:a16="http://schemas.microsoft.com/office/drawing/2014/main" id="{267A94B3-B235-46BF-88BE-BE7FF92F65C6}"/>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25000" noProof="0">
                <a:ln>
                  <a:noFill/>
                </a:ln>
                <a:solidFill>
                  <a:prstClr val="black"/>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FEFC6766-FC50-408E-AB0E-DDD3C482D1D9}"/>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25000" noProof="0">
                <a:ln>
                  <a:noFill/>
                </a:ln>
                <a:solidFill>
                  <a:prstClr val="black"/>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B196A17D-D283-4918-9FB4-07BBDA7CA264}"/>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25000" noProof="0" dirty="0">
                <a:ln>
                  <a:noFill/>
                </a:ln>
                <a:solidFill>
                  <a:prstClr val="black"/>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BC6254D2-A1E6-4C7E-8A55-CE8B8624CEDE}"/>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25000" noProof="0">
                <a:ln>
                  <a:noFill/>
                </a:ln>
                <a:solidFill>
                  <a:prstClr val="black"/>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E6F20B67-DB60-448E-873E-BE8D9E73CBE1}"/>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25000" noProof="0" dirty="0">
                <a:ln>
                  <a:noFill/>
                </a:ln>
                <a:solidFill>
                  <a:prstClr val="black"/>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05790CD3-C6F4-4647-BCA1-5298594462FC}"/>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25000" noProof="0">
                <a:ln>
                  <a:noFill/>
                </a:ln>
                <a:solidFill>
                  <a:prstClr val="black"/>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67DAD358-6596-4EAC-961B-87A219CB9C9C}"/>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25000" noProof="0">
                <a:ln>
                  <a:noFill/>
                </a:ln>
                <a:solidFill>
                  <a:prstClr val="black"/>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E39CA2BB-21CA-4DDC-84D2-5D5CEBBB2D42}"/>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25000" noProof="0">
                <a:ln>
                  <a:noFill/>
                </a:ln>
                <a:solidFill>
                  <a:prstClr val="black"/>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2A61836C-A100-4AFA-98CA-6D4C8852C08A}"/>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25000" noProof="0">
                <a:ln>
                  <a:noFill/>
                </a:ln>
                <a:solidFill>
                  <a:prstClr val="black"/>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3C05D606-EAB5-4DD6-89A2-2E3CD2A05CF0}"/>
              </a:ext>
            </a:extLst>
          </p:cNvPr>
          <p:cNvSpPr txBox="1"/>
          <p:nvPr/>
        </p:nvSpPr>
        <p:spPr>
          <a:xfrm>
            <a:off x="4197619" y="4511148"/>
            <a:ext cx="45236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EDBFF"/>
                </a:solidFill>
                <a:effectLst/>
                <a:uLnTx/>
                <a:uFillTx/>
                <a:latin typeface="Segoe UI "/>
                <a:ea typeface="+mn-ea"/>
                <a:cs typeface="+mn-cs"/>
              </a:rPr>
              <a:t>Edge</a:t>
            </a:r>
          </a:p>
        </p:txBody>
      </p:sp>
      <p:grpSp>
        <p:nvGrpSpPr>
          <p:cNvPr id="87" name="Group 86">
            <a:extLst>
              <a:ext uri="{FF2B5EF4-FFF2-40B4-BE49-F238E27FC236}">
                <a16:creationId xmlns:a16="http://schemas.microsoft.com/office/drawing/2014/main" id="{48686122-1FD2-45BB-9DB2-DD6D3E5EA42D}"/>
              </a:ext>
            </a:extLst>
          </p:cNvPr>
          <p:cNvGrpSpPr/>
          <p:nvPr/>
        </p:nvGrpSpPr>
        <p:grpSpPr>
          <a:xfrm>
            <a:off x="4621786" y="2227656"/>
            <a:ext cx="474464" cy="349496"/>
            <a:chOff x="688345" y="5312797"/>
            <a:chExt cx="690592" cy="475157"/>
          </a:xfrm>
          <a:solidFill>
            <a:srgbClr val="5EDBFF"/>
          </a:solidFill>
        </p:grpSpPr>
        <p:sp>
          <p:nvSpPr>
            <p:cNvPr id="88" name="Rectangle 87">
              <a:extLst>
                <a:ext uri="{FF2B5EF4-FFF2-40B4-BE49-F238E27FC236}">
                  <a16:creationId xmlns:a16="http://schemas.microsoft.com/office/drawing/2014/main" id="{EAB3D0F7-83F8-4B31-AD2C-20E75102AEF7}"/>
                </a:ext>
              </a:extLst>
            </p:cNvPr>
            <p:cNvSpPr/>
            <p:nvPr/>
          </p:nvSpPr>
          <p:spPr bwMode="auto">
            <a:xfrm>
              <a:off x="688345" y="5312797"/>
              <a:ext cx="227991" cy="474669"/>
            </a:xfrm>
            <a:prstGeom prst="rect">
              <a:avLst/>
            </a:prstGeom>
            <a:grp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C818CB26-61E7-4CCB-9065-7395ABD32407}"/>
                </a:ext>
              </a:extLst>
            </p:cNvPr>
            <p:cNvSpPr/>
            <p:nvPr/>
          </p:nvSpPr>
          <p:spPr bwMode="auto">
            <a:xfrm>
              <a:off x="942003" y="5432398"/>
              <a:ext cx="227991" cy="355068"/>
            </a:xfrm>
            <a:prstGeom prst="rect">
              <a:avLst/>
            </a:prstGeom>
            <a:grp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6152D2A1-0504-405A-9969-2EBF93903161}"/>
                </a:ext>
              </a:extLst>
            </p:cNvPr>
            <p:cNvSpPr/>
            <p:nvPr/>
          </p:nvSpPr>
          <p:spPr bwMode="auto">
            <a:xfrm>
              <a:off x="1194911" y="5552000"/>
              <a:ext cx="184026" cy="235466"/>
            </a:xfrm>
            <a:prstGeom prst="rect">
              <a:avLst/>
            </a:prstGeom>
            <a:grp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E61890FE-E455-4D9D-ABF2-0E4C82280AD2}"/>
                </a:ext>
              </a:extLst>
            </p:cNvPr>
            <p:cNvSpPr/>
            <p:nvPr/>
          </p:nvSpPr>
          <p:spPr bwMode="auto">
            <a:xfrm>
              <a:off x="776177" y="5686987"/>
              <a:ext cx="52326" cy="100479"/>
            </a:xfrm>
            <a:prstGeom prst="rect">
              <a:avLst/>
            </a:prstGeom>
            <a:grp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9BCCAE1B-1D27-43FD-AD1C-082556B3E427}"/>
                </a:ext>
              </a:extLst>
            </p:cNvPr>
            <p:cNvSpPr/>
            <p:nvPr/>
          </p:nvSpPr>
          <p:spPr bwMode="auto">
            <a:xfrm>
              <a:off x="1029835" y="5686987"/>
              <a:ext cx="52326" cy="100479"/>
            </a:xfrm>
            <a:prstGeom prst="rect">
              <a:avLst/>
            </a:prstGeom>
            <a:grp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DCE9348A-EDAC-47F0-9F2B-641271859AA8}"/>
                </a:ext>
              </a:extLst>
            </p:cNvPr>
            <p:cNvSpPr/>
            <p:nvPr/>
          </p:nvSpPr>
          <p:spPr bwMode="auto">
            <a:xfrm>
              <a:off x="1261104" y="5692672"/>
              <a:ext cx="49221" cy="95282"/>
            </a:xfrm>
            <a:prstGeom prst="rect">
              <a:avLst/>
            </a:prstGeom>
            <a:grp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5" name="TextBox 94">
            <a:extLst>
              <a:ext uri="{FF2B5EF4-FFF2-40B4-BE49-F238E27FC236}">
                <a16:creationId xmlns:a16="http://schemas.microsoft.com/office/drawing/2014/main" id="{1DFD98C1-ACB6-41A0-9812-8A907BFC2237}"/>
              </a:ext>
            </a:extLst>
          </p:cNvPr>
          <p:cNvSpPr txBox="1"/>
          <p:nvPr/>
        </p:nvSpPr>
        <p:spPr>
          <a:xfrm>
            <a:off x="4526196" y="2596503"/>
            <a:ext cx="67518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EDBFF"/>
                </a:solidFill>
                <a:effectLst/>
                <a:uLnTx/>
                <a:uFillTx/>
                <a:latin typeface="Segoe UI "/>
                <a:ea typeface="+mn-ea"/>
                <a:cs typeface="+mn-cs"/>
              </a:rPr>
              <a:t>On-Prem</a:t>
            </a:r>
          </a:p>
        </p:txBody>
      </p:sp>
      <p:grpSp>
        <p:nvGrpSpPr>
          <p:cNvPr id="97" name="Group 96">
            <a:extLst>
              <a:ext uri="{FF2B5EF4-FFF2-40B4-BE49-F238E27FC236}">
                <a16:creationId xmlns:a16="http://schemas.microsoft.com/office/drawing/2014/main" id="{0BC0FFEA-CF85-4FE7-A1E9-8B325C36B0F3}"/>
              </a:ext>
            </a:extLst>
          </p:cNvPr>
          <p:cNvGrpSpPr/>
          <p:nvPr/>
        </p:nvGrpSpPr>
        <p:grpSpPr>
          <a:xfrm>
            <a:off x="8265717" y="2266666"/>
            <a:ext cx="469086" cy="286865"/>
            <a:chOff x="10877275" y="5746868"/>
            <a:chExt cx="606933" cy="371164"/>
          </a:xfrm>
          <a:solidFill>
            <a:srgbClr val="5EDBFF"/>
          </a:solidFill>
        </p:grpSpPr>
        <p:sp>
          <p:nvSpPr>
            <p:cNvPr id="98" name="Freeform 196">
              <a:extLst>
                <a:ext uri="{FF2B5EF4-FFF2-40B4-BE49-F238E27FC236}">
                  <a16:creationId xmlns:a16="http://schemas.microsoft.com/office/drawing/2014/main" id="{76DEAED5-ED10-4274-802A-68A9DD80F0A0}"/>
                </a:ext>
              </a:extLst>
            </p:cNvPr>
            <p:cNvSpPr>
              <a:spLocks/>
            </p:cNvSpPr>
            <p:nvPr/>
          </p:nvSpPr>
          <p:spPr bwMode="auto">
            <a:xfrm>
              <a:off x="10877275" y="5746868"/>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9" name="Freeform 197">
              <a:extLst>
                <a:ext uri="{FF2B5EF4-FFF2-40B4-BE49-F238E27FC236}">
                  <a16:creationId xmlns:a16="http://schemas.microsoft.com/office/drawing/2014/main" id="{8B95817E-0A68-4329-A18E-6EFF3018F481}"/>
                </a:ext>
              </a:extLst>
            </p:cNvPr>
            <p:cNvSpPr>
              <a:spLocks/>
            </p:cNvSpPr>
            <p:nvPr/>
          </p:nvSpPr>
          <p:spPr bwMode="auto">
            <a:xfrm>
              <a:off x="11031343" y="5868255"/>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0" name="TextBox 99">
            <a:extLst>
              <a:ext uri="{FF2B5EF4-FFF2-40B4-BE49-F238E27FC236}">
                <a16:creationId xmlns:a16="http://schemas.microsoft.com/office/drawing/2014/main" id="{1F3E7337-E313-4777-B837-D89A261084AD}"/>
              </a:ext>
            </a:extLst>
          </p:cNvPr>
          <p:cNvSpPr txBox="1"/>
          <p:nvPr/>
        </p:nvSpPr>
        <p:spPr>
          <a:xfrm>
            <a:off x="8247278" y="2567536"/>
            <a:ext cx="50206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EDBFF"/>
                </a:solidFill>
                <a:effectLst/>
                <a:uLnTx/>
                <a:uFillTx/>
                <a:latin typeface="Segoe UI "/>
                <a:ea typeface="+mn-ea"/>
                <a:cs typeface="+mn-cs"/>
              </a:rPr>
              <a:t>Cloud</a:t>
            </a:r>
          </a:p>
        </p:txBody>
      </p:sp>
      <p:pic>
        <p:nvPicPr>
          <p:cNvPr id="1026" name="Picture 2" descr="See the source image">
            <a:extLst>
              <a:ext uri="{FF2B5EF4-FFF2-40B4-BE49-F238E27FC236}">
                <a16:creationId xmlns:a16="http://schemas.microsoft.com/office/drawing/2014/main" id="{24893E98-DFDC-4215-A7B7-F1DE8719495A}"/>
              </a:ext>
            </a:extLst>
          </p:cNvPr>
          <p:cNvPicPr>
            <a:picLocks noChangeAspect="1" noChangeArrowheads="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51669" y="5058403"/>
            <a:ext cx="456847" cy="45684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0D74B21F-3FD6-4C7F-A3AB-F46E22000D6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35146" y="4386267"/>
            <a:ext cx="488877" cy="488877"/>
          </a:xfrm>
          <a:prstGeom prst="rect">
            <a:avLst/>
          </a:prstGeom>
        </p:spPr>
      </p:pic>
      <p:pic>
        <p:nvPicPr>
          <p:cNvPr id="17" name="Graphic 16">
            <a:extLst>
              <a:ext uri="{FF2B5EF4-FFF2-40B4-BE49-F238E27FC236}">
                <a16:creationId xmlns:a16="http://schemas.microsoft.com/office/drawing/2014/main" id="{7BAE441F-472F-4CAE-85E9-8A82D69234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58618" y="4745259"/>
            <a:ext cx="721320" cy="721320"/>
          </a:xfrm>
          <a:prstGeom prst="rect">
            <a:avLst/>
          </a:prstGeom>
        </p:spPr>
      </p:pic>
      <p:sp>
        <p:nvSpPr>
          <p:cNvPr id="20" name="Rectangle 19">
            <a:extLst>
              <a:ext uri="{FF2B5EF4-FFF2-40B4-BE49-F238E27FC236}">
                <a16:creationId xmlns:a16="http://schemas.microsoft.com/office/drawing/2014/main" id="{683B237A-B305-42F7-892A-8F7145B6F6E8}"/>
              </a:ext>
            </a:extLst>
          </p:cNvPr>
          <p:cNvSpPr/>
          <p:nvPr/>
        </p:nvSpPr>
        <p:spPr>
          <a:xfrm>
            <a:off x="7074046" y="5634999"/>
            <a:ext cx="1541681" cy="4310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Segoe UI Semibold"/>
                <a:ea typeface="+mn-ea"/>
                <a:cs typeface="Segoe UI" panose="020B0502040204020203" pitchFamily="34" charset="0"/>
              </a:rPr>
              <a:t>Azure SQL Edge</a:t>
            </a:r>
          </a:p>
        </p:txBody>
      </p:sp>
      <p:pic>
        <p:nvPicPr>
          <p:cNvPr id="16" name="Graphic 15">
            <a:extLst>
              <a:ext uri="{FF2B5EF4-FFF2-40B4-BE49-F238E27FC236}">
                <a16:creationId xmlns:a16="http://schemas.microsoft.com/office/drawing/2014/main" id="{1066D6B9-EF21-49CC-A98B-348C1C56996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9894" y="5002303"/>
            <a:ext cx="526914" cy="526914"/>
          </a:xfrm>
          <a:prstGeom prst="rect">
            <a:avLst/>
          </a:prstGeom>
        </p:spPr>
      </p:pic>
      <p:sp>
        <p:nvSpPr>
          <p:cNvPr id="3" name="Rectangle 2">
            <a:extLst>
              <a:ext uri="{FF2B5EF4-FFF2-40B4-BE49-F238E27FC236}">
                <a16:creationId xmlns:a16="http://schemas.microsoft.com/office/drawing/2014/main" id="{DC339391-BA7B-4B62-9241-E985ABC1BE5C}"/>
              </a:ext>
            </a:extLst>
          </p:cNvPr>
          <p:cNvSpPr/>
          <p:nvPr/>
        </p:nvSpPr>
        <p:spPr>
          <a:xfrm>
            <a:off x="2619693" y="5773663"/>
            <a:ext cx="386644"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
                <a:ea typeface="+mn-ea"/>
                <a:cs typeface="+mn-cs"/>
              </a:rPr>
              <a:t>“</a:t>
            </a:r>
            <a:endParaRPr kumimoji="0" lang="en-US" sz="3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75281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4B3A3BF03F1994781B0A38C27E1E0DE" ma:contentTypeVersion="7" ma:contentTypeDescription="Create a new document." ma:contentTypeScope="" ma:versionID="de513951a82c0eab3759b063e1a843aa">
  <xsd:schema xmlns:xsd="http://www.w3.org/2001/XMLSchema" xmlns:xs="http://www.w3.org/2001/XMLSchema" xmlns:p="http://schemas.microsoft.com/office/2006/metadata/properties" xmlns:ns1="http://schemas.microsoft.com/sharepoint/v3" xmlns:ns2="e3901488-59fb-4082-828a-4f5f524493a6" xmlns:ns3="dd86fd30-1810-4d86-b7a3-a70515464f67" targetNamespace="http://schemas.microsoft.com/office/2006/metadata/properties" ma:root="true" ma:fieldsID="20474dfc0d03b2fb685f4d28f78bc47e" ns1:_="" ns2:_="" ns3:_="">
    <xsd:import namespace="http://schemas.microsoft.com/sharepoint/v3"/>
    <xsd:import namespace="e3901488-59fb-4082-828a-4f5f524493a6"/>
    <xsd:import namespace="dd86fd30-1810-4d86-b7a3-a70515464f6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3901488-59fb-4082-828a-4f5f524493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86fd30-1810-4d86-b7a3-a70515464f6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1539BA0-D74C-4AEC-A526-3C6EF5E19BD1}">
  <ds:schemaRefs>
    <ds:schemaRef ds:uri="http://schemas.microsoft.com/sharepoint/v3/contenttype/forms"/>
  </ds:schemaRefs>
</ds:datastoreItem>
</file>

<file path=customXml/itemProps2.xml><?xml version="1.0" encoding="utf-8"?>
<ds:datastoreItem xmlns:ds="http://schemas.openxmlformats.org/officeDocument/2006/customXml" ds:itemID="{8013F205-0ECD-4F49-86A1-12FB4F60AA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901488-59fb-4082-828a-4f5f524493a6"/>
    <ds:schemaRef ds:uri="dd86fd30-1810-4d86-b7a3-a70515464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D2E749-FDE9-4302-A424-321030CE962C}">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908</TotalTime>
  <Words>3486</Words>
  <Application>Microsoft Office PowerPoint</Application>
  <PresentationFormat>Widescreen</PresentationFormat>
  <Paragraphs>320</Paragraphs>
  <Slides>13</Slides>
  <Notes>11</Notes>
  <HiddenSlides>0</HiddenSlides>
  <MMClips>0</MMClips>
  <ScaleCrop>false</ScaleCrop>
  <HeadingPairs>
    <vt:vector size="4" baseType="variant">
      <vt:variant>
        <vt:lpstr>Theme</vt:lpstr>
      </vt:variant>
      <vt:variant>
        <vt:i4>4</vt:i4>
      </vt:variant>
      <vt:variant>
        <vt:lpstr>Slide Titles</vt:lpstr>
      </vt:variant>
      <vt:variant>
        <vt:i4>13</vt:i4>
      </vt:variant>
    </vt:vector>
  </HeadingPairs>
  <TitlesOfParts>
    <vt:vector size="17" baseType="lpstr">
      <vt:lpstr>Office Theme</vt:lpstr>
      <vt:lpstr>1_White Template</vt:lpstr>
      <vt:lpstr>1_Black Template</vt:lpstr>
      <vt:lpstr>Light Gray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Vasiya Krishnan</dc:creator>
  <cp:lastModifiedBy>Vasiya Krishnan</cp:lastModifiedBy>
  <cp:revision>6</cp:revision>
  <dcterms:created xsi:type="dcterms:W3CDTF">2020-06-29T18:12:55Z</dcterms:created>
  <dcterms:modified xsi:type="dcterms:W3CDTF">2021-11-12T15:20:29Z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0x01010084B3A3BF03F1994781B0A38C27E1E0DE</vt:lpwstr>
  </property>
</Properties>
</file>